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77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80" r:id="rId25"/>
    <p:sldId id="278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12192000" cy="6858000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Cambria Math" panose="02040503050406030204" pitchFamily="18" charset="0"/>
      <p:regular r:id="rId47"/>
    </p:embeddedFont>
    <p:embeddedFont>
      <p:font typeface="Century Gothic" panose="020B0502020202020204" pitchFamily="34" charset="0"/>
      <p:regular r:id="rId48"/>
      <p:bold r:id="rId49"/>
      <p:italic r:id="rId50"/>
      <p:boldItalic r:id="rId51"/>
    </p:embeddedFont>
    <p:embeddedFont>
      <p:font typeface="Roboto Light" panose="020B0604020202020204" charset="0"/>
      <p:regular r:id="rId52"/>
      <p:italic r:id="rId53"/>
    </p:embeddedFont>
  </p:embeddedFontLst>
  <p:custDataLst>
    <p:tags r:id="rId54"/>
  </p:custData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Title" id="{CAEF740A-9971-4E00-81C7-17375860491D}">
          <p14:sldIdLst>
            <p14:sldId id="256"/>
          </p14:sldIdLst>
        </p14:section>
        <p14:section name="Introduction" id="{26FF9441-DE05-448D-9E5D-4C472F9B1E60}">
          <p14:sldIdLst>
            <p14:sldId id="257"/>
            <p14:sldId id="258"/>
            <p14:sldId id="259"/>
            <p14:sldId id="260"/>
          </p14:sldIdLst>
        </p14:section>
        <p14:section name="LTA Definition" id="{C5D67E92-69F6-4FBD-8D38-F67599B72C06}">
          <p14:sldIdLst>
            <p14:sldId id="261"/>
            <p14:sldId id="262"/>
            <p14:sldId id="263"/>
            <p14:sldId id="264"/>
            <p14:sldId id="265"/>
          </p14:sldIdLst>
        </p14:section>
        <p14:section name="WL" id="{55BAFE7C-E655-4DA6-9CD0-8E5F9F3A0768}">
          <p14:sldIdLst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</p14:sldIdLst>
        </p14:section>
        <p14:section name="LTA GK Relation" id="{5CA42557-D316-4897-9A54-EBF012CDE6BA}">
          <p14:sldIdLst>
            <p14:sldId id="274"/>
            <p14:sldId id="275"/>
            <p14:sldId id="276"/>
            <p14:sldId id="277"/>
            <p14:sldId id="279"/>
            <p14:sldId id="280"/>
            <p14:sldId id="278"/>
            <p14:sldId id="281"/>
          </p14:sldIdLst>
        </p14:section>
        <p14:section name="LTA GNN Relation" id="{B24791AC-C63A-4D03-ABFD-AEACB825F8CE}">
          <p14:sldIdLst>
            <p14:sldId id="282"/>
            <p14:sldId id="283"/>
            <p14:sldId id="284"/>
          </p14:sldIdLst>
        </p14:section>
        <p14:section name="Edge filtering" id="{9A0753C9-7805-4A56-84BA-32497A4CA4F2}">
          <p14:sldIdLst>
            <p14:sldId id="285"/>
            <p14:sldId id="286"/>
            <p14:sldId id="287"/>
            <p14:sldId id="288"/>
          </p14:sldIdLst>
        </p14:section>
        <p14:section name="2-WL-GNN" id="{ABA56FF0-DF52-4D5A-B61E-F5A76BB3C322}">
          <p14:sldIdLst>
            <p14:sldId id="289"/>
            <p14:sldId id="290"/>
            <p14:sldId id="291"/>
            <p14:sldId id="292"/>
            <p14:sldId id="293"/>
            <p14:sldId id="294"/>
          </p14:sldIdLst>
        </p14:section>
        <p14:section name="Evaluation" id="{BFBD456F-2FDD-4BC2-A35B-932DE12EBECD}">
          <p14:sldIdLst>
            <p14:sldId id="295"/>
          </p14:sldIdLst>
        </p14:section>
        <p14:section name="Conclusion" id="{58EDE193-070D-47FB-9F3A-90C760D1E494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1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ACC6"/>
    <a:srgbClr val="B0003E"/>
    <a:srgbClr val="1B1B1B"/>
    <a:srgbClr val="A6A798"/>
    <a:srgbClr val="8B9278"/>
    <a:srgbClr val="8B8878"/>
    <a:srgbClr val="CDC8B1"/>
    <a:srgbClr val="999966"/>
    <a:srgbClr val="333333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82" y="336"/>
      </p:cViewPr>
      <p:guideLst>
        <p:guide orient="horz" pos="2160"/>
        <p:guide pos="3840"/>
        <p:guide pos="31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/Relationships>
</file>

<file path=ppt/media/image1.png>
</file>

<file path=ppt/media/image10.svg>
</file>

<file path=ppt/media/image100.png>
</file>

<file path=ppt/media/image101.svg>
</file>

<file path=ppt/media/image102.png>
</file>

<file path=ppt/media/image103.svg>
</file>

<file path=ppt/media/image104.png>
</file>

<file path=ppt/media/image105.svg>
</file>

<file path=ppt/media/image106.png>
</file>

<file path=ppt/media/image107.svg>
</file>

<file path=ppt/media/image108.png>
</file>

<file path=ppt/media/image109.svg>
</file>

<file path=ppt/media/image11.png>
</file>

<file path=ppt/media/image110.png>
</file>

<file path=ppt/media/image111.svg>
</file>

<file path=ppt/media/image112.png>
</file>

<file path=ppt/media/image113.svg>
</file>

<file path=ppt/media/image114.png>
</file>

<file path=ppt/media/image115.svg>
</file>

<file path=ppt/media/image116.png>
</file>

<file path=ppt/media/image117.png>
</file>

<file path=ppt/media/image118.png>
</file>

<file path=ppt/media/image119.png>
</file>

<file path=ppt/media/image12.svg>
</file>

<file path=ppt/media/image120.svg>
</file>

<file path=ppt/media/image121.png>
</file>

<file path=ppt/media/image122.svg>
</file>

<file path=ppt/media/image123.png>
</file>

<file path=ppt/media/image124.svg>
</file>

<file path=ppt/media/image125.png>
</file>

<file path=ppt/media/image126.svg>
</file>

<file path=ppt/media/image127.png>
</file>

<file path=ppt/media/image128.svg>
</file>

<file path=ppt/media/image129.png>
</file>

<file path=ppt/media/image13.png>
</file>

<file path=ppt/media/image130.svg>
</file>

<file path=ppt/media/image131.png>
</file>

<file path=ppt/media/image132.svg>
</file>

<file path=ppt/media/image133.png>
</file>

<file path=ppt/media/image134.svg>
</file>

<file path=ppt/media/image135.png>
</file>

<file path=ppt/media/image136.svg>
</file>

<file path=ppt/media/image137.png>
</file>

<file path=ppt/media/image138.png>
</file>

<file path=ppt/media/image139.png>
</file>

<file path=ppt/media/image14.svg>
</file>

<file path=ppt/media/image140.svg>
</file>

<file path=ppt/media/image141.png>
</file>

<file path=ppt/media/image142.svg>
</file>

<file path=ppt/media/image143.png>
</file>

<file path=ppt/media/image15.png>
</file>

<file path=ppt/media/image16.svg>
</file>

<file path=ppt/media/image17.png>
</file>

<file path=ppt/media/image18.svg>
</file>

<file path=ppt/media/image19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svg>
</file>

<file path=ppt/media/image60.pn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svg>
</file>

<file path=ppt/media/image71.pn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sv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pn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0EEAC5-C180-4BB0-8CEB-D0349F56CA62}" type="datetimeFigureOut">
              <a:rPr lang="de-DE" smtClean="0"/>
              <a:pPr/>
              <a:t>16.04.2020</a:t>
            </a:fld>
            <a:endParaRPr lang="de-D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327472-0CED-453E-B0FF-5567403CF4E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4638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327472-0CED-453E-B0FF-5567403CF4EE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8106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327472-0CED-453E-B0FF-5567403CF4EE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5243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"/>
          <p:cNvSpPr/>
          <p:nvPr userDrawn="1"/>
        </p:nvSpPr>
        <p:spPr>
          <a:xfrm>
            <a:off x="-43" y="6356350"/>
            <a:ext cx="12192000" cy="500066"/>
          </a:xfrm>
          <a:prstGeom prst="rect">
            <a:avLst/>
          </a:prstGeom>
          <a:solidFill>
            <a:schemeClr val="bg2"/>
          </a:solidFill>
          <a:ln>
            <a:solidFill>
              <a:srgbClr val="A6A7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-43" y="0"/>
            <a:ext cx="12192000" cy="2213706"/>
          </a:xfrm>
          <a:prstGeom prst="rect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noProof="0" err="1"/>
              <a:t>Titelmasterformat</a:t>
            </a:r>
            <a:r>
              <a:rPr lang="en-US" noProof="0"/>
              <a:t> </a:t>
            </a:r>
            <a:r>
              <a:rPr lang="en-US" noProof="0" err="1"/>
              <a:t>durch</a:t>
            </a:r>
            <a:r>
              <a:rPr lang="en-US" noProof="0"/>
              <a:t> </a:t>
            </a:r>
            <a:r>
              <a:rPr lang="en-US" noProof="0" err="1"/>
              <a:t>Klicken</a:t>
            </a:r>
            <a:r>
              <a:rPr lang="en-US" noProof="0"/>
              <a:t> </a:t>
            </a:r>
            <a:r>
              <a:rPr lang="en-US" noProof="0" err="1"/>
              <a:t>bearbeiten</a:t>
            </a:r>
            <a:endParaRPr lang="en-US" noProof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0" y="2213705"/>
            <a:ext cx="12192000" cy="4142645"/>
          </a:xfrm>
        </p:spPr>
        <p:txBody>
          <a:bodyPr anchor="ctr"/>
          <a:lstStyle>
            <a:lvl1pPr marL="0" indent="0" algn="ctr">
              <a:buNone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err="1"/>
              <a:t>Formatvorlage</a:t>
            </a:r>
            <a:r>
              <a:rPr lang="en-US" noProof="0"/>
              <a:t> des </a:t>
            </a:r>
            <a:r>
              <a:rPr lang="en-US" noProof="0" err="1"/>
              <a:t>Untertitelmasters</a:t>
            </a:r>
            <a:r>
              <a:rPr lang="en-US" noProof="0"/>
              <a:t> </a:t>
            </a:r>
            <a:r>
              <a:rPr lang="en-US" noProof="0" err="1"/>
              <a:t>durch</a:t>
            </a:r>
            <a:r>
              <a:rPr lang="en-US" noProof="0"/>
              <a:t> </a:t>
            </a:r>
            <a:r>
              <a:rPr lang="en-US" noProof="0" err="1"/>
              <a:t>Klicken</a:t>
            </a:r>
            <a:r>
              <a:rPr lang="en-US" noProof="0"/>
              <a:t> </a:t>
            </a:r>
            <a:r>
              <a:rPr lang="en-US" noProof="0" err="1"/>
              <a:t>bearbeiten</a:t>
            </a:r>
            <a:endParaRPr lang="en-US" noProof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43" y="6423820"/>
            <a:ext cx="2743200" cy="365125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3035FD1B-60B0-4E89-8163-52AD1BDF77EB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557" y="6423819"/>
            <a:ext cx="4114800" cy="365125"/>
          </a:xfrm>
        </p:spPr>
        <p:txBody>
          <a:bodyPr/>
          <a:lstStyle>
            <a:lvl1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  <p:pic>
        <p:nvPicPr>
          <p:cNvPr id="16" name="Grafik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310" y="5520831"/>
            <a:ext cx="2618346" cy="69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904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Titelplatzhalter 15"/>
          <p:cNvSpPr>
            <a:spLocks noGrp="1"/>
          </p:cNvSpPr>
          <p:nvPr>
            <p:ph type="title" hasCustomPrompt="1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B4AF7FFB-5D3C-4F5E-8DAE-16E1DC864B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1BD189AA-7E7F-420D-8050-0AE7F9FB7B25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9B7752C9-789B-4C34-995D-6DDACF586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448573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1851" y="1709739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0" err="1"/>
              <a:t>Titelmasterformat</a:t>
            </a:r>
            <a:r>
              <a:rPr lang="en-US" noProof="0"/>
              <a:t> </a:t>
            </a:r>
            <a:r>
              <a:rPr lang="en-US" noProof="0" err="1"/>
              <a:t>durch</a:t>
            </a:r>
            <a:r>
              <a:rPr lang="en-US" noProof="0"/>
              <a:t> </a:t>
            </a:r>
            <a:r>
              <a:rPr lang="en-US" noProof="0" err="1"/>
              <a:t>Klicken</a:t>
            </a:r>
            <a:r>
              <a:rPr lang="en-US" noProof="0"/>
              <a:t> </a:t>
            </a:r>
            <a:r>
              <a:rPr lang="en-US" noProof="0" err="1"/>
              <a:t>bearbeiten</a:t>
            </a:r>
            <a:endParaRPr lang="en-US" noProof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err="1"/>
              <a:t>Textmasterformat</a:t>
            </a:r>
            <a:r>
              <a:rPr lang="de-DE"/>
              <a:t> bearbeiten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C85B7032-57CA-47FE-AF7F-47514972D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5CE81417-A769-458F-990F-82036850DBC9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FFD116C5-2B8C-4857-A3FB-A3801C0CB9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1812186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838200" y="1124744"/>
            <a:ext cx="5156200" cy="5052219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97600" y="1124744"/>
            <a:ext cx="5156200" cy="5052219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Titelplatzhalter 15"/>
          <p:cNvSpPr>
            <a:spLocks noGrp="1"/>
          </p:cNvSpPr>
          <p:nvPr>
            <p:ph type="title" hasCustomPrompt="1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05879562-9862-45B5-8796-64EC9B18A76F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5EDF19A3-DDC3-4493-90D6-F36657A2C358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EAC365B2-A04C-4DF7-A9F3-AD5FFD9EDE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4273782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40318" y="1124744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840318" y="1948656"/>
            <a:ext cx="5158316" cy="4241007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124744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1948656"/>
            <a:ext cx="5183717" cy="4241007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0" name="Titelplatzhalter 15"/>
          <p:cNvSpPr>
            <a:spLocks noGrp="1"/>
          </p:cNvSpPr>
          <p:nvPr>
            <p:ph type="title" hasCustomPrompt="1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6BE9380-A670-4EBE-A84C-A8AFCD7892B6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DA232473-13E2-414C-A4A0-0829A146F174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935C1809-205B-4714-A811-6987027297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1593211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/>
              <a:t>Titelmasterformat </a:t>
            </a:r>
            <a:r>
              <a:rPr lang="en-US" noProof="0" err="1"/>
              <a:t>durch</a:t>
            </a:r>
            <a:r>
              <a:rPr lang="de-DE"/>
              <a:t> Klicken bearbeiten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Datumsplatzhalter 3">
            <a:extLst>
              <a:ext uri="{FF2B5EF4-FFF2-40B4-BE49-F238E27FC236}">
                <a16:creationId xmlns:a16="http://schemas.microsoft.com/office/drawing/2014/main" id="{B3888069-5E9D-47AC-9A3F-C55FCE398F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034F6294-4939-4648-9C93-42BC65ECEDAE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41EDE9AB-5808-4B81-B62F-C2B2318DAF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232553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84C8E804-B88C-4AA7-B808-98E1F65A54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2E95C8DE-F783-4152-B4E1-25F210D95F48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AA4CFDFC-43CD-4048-908B-B00555860B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1950877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40318" y="1196752"/>
            <a:ext cx="3932767" cy="172819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183717" y="1196752"/>
            <a:ext cx="6172200" cy="46642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840318" y="2924944"/>
            <a:ext cx="3932767" cy="29440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Textmasterformat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17752E65-55FF-42BC-B087-19AFC8A54ED7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A8E4D839-D143-475A-9D08-24294851DA9C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78EF9CB-9F85-4DF3-90A8-035C5CA75A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4086736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124744"/>
            <a:ext cx="10515600" cy="50522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Formatvorlagen des Textmasters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DD7967FE-A54D-4A95-B98E-70899638A73F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Learning to Aggregate on Structured Data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F4DAF760-8A09-427D-9634-9AF01F07ABD5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pic>
        <p:nvPicPr>
          <p:cNvPr id="8" name="Bild 8" descr="is-logo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448" y="116632"/>
            <a:ext cx="1467026" cy="930158"/>
          </a:xfrm>
          <a:prstGeom prst="rect">
            <a:avLst/>
          </a:prstGeom>
        </p:spPr>
      </p:pic>
      <p:cxnSp>
        <p:nvCxnSpPr>
          <p:cNvPr id="9" name="Gerade Verbindung 7"/>
          <p:cNvCxnSpPr/>
          <p:nvPr/>
        </p:nvCxnSpPr>
        <p:spPr>
          <a:xfrm>
            <a:off x="651932" y="854547"/>
            <a:ext cx="9786107" cy="0"/>
          </a:xfrm>
          <a:prstGeom prst="line">
            <a:avLst/>
          </a:prstGeom>
          <a:ln>
            <a:solidFill>
              <a:srgbClr val="4BACC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12"/>
          <p:cNvCxnSpPr/>
          <p:nvPr/>
        </p:nvCxnSpPr>
        <p:spPr>
          <a:xfrm>
            <a:off x="10677525" y="854547"/>
            <a:ext cx="949041" cy="0"/>
          </a:xfrm>
          <a:prstGeom prst="line">
            <a:avLst/>
          </a:prstGeom>
          <a:ln>
            <a:solidFill>
              <a:srgbClr val="4BACC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elplatzhalter 15"/>
          <p:cNvSpPr>
            <a:spLocks noGrp="1"/>
          </p:cNvSpPr>
          <p:nvPr>
            <p:ph type="title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79584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7" Type="http://schemas.openxmlformats.org/officeDocument/2006/relationships/image" Target="../media/image48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png"/><Relationship Id="rId5" Type="http://schemas.openxmlformats.org/officeDocument/2006/relationships/image" Target="../media/image46.svg"/><Relationship Id="rId4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svg"/><Relationship Id="rId4" Type="http://schemas.openxmlformats.org/officeDocument/2006/relationships/image" Target="../media/image5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9.png"/><Relationship Id="rId5" Type="http://schemas.openxmlformats.org/officeDocument/2006/relationships/image" Target="../media/image58.svg"/><Relationship Id="rId4" Type="http://schemas.openxmlformats.org/officeDocument/2006/relationships/image" Target="../media/image5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svg"/><Relationship Id="rId3" Type="http://schemas.openxmlformats.org/officeDocument/2006/relationships/image" Target="../media/image61.png"/><Relationship Id="rId7" Type="http://schemas.openxmlformats.org/officeDocument/2006/relationships/image" Target="../media/image65.png"/><Relationship Id="rId12" Type="http://schemas.openxmlformats.org/officeDocument/2006/relationships/image" Target="../media/image68.sv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4.svg"/><Relationship Id="rId11" Type="http://schemas.openxmlformats.org/officeDocument/2006/relationships/image" Target="../media/image67.png"/><Relationship Id="rId5" Type="http://schemas.openxmlformats.org/officeDocument/2006/relationships/image" Target="../media/image63.png"/><Relationship Id="rId10" Type="http://schemas.openxmlformats.org/officeDocument/2006/relationships/image" Target="../media/image52.svg"/><Relationship Id="rId4" Type="http://schemas.openxmlformats.org/officeDocument/2006/relationships/image" Target="../media/image62.svg"/><Relationship Id="rId9" Type="http://schemas.openxmlformats.org/officeDocument/2006/relationships/image" Target="../media/image5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0.svg"/><Relationship Id="rId4" Type="http://schemas.openxmlformats.org/officeDocument/2006/relationships/image" Target="../media/image6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sv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sv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5.svg"/><Relationship Id="rId4" Type="http://schemas.openxmlformats.org/officeDocument/2006/relationships/image" Target="../media/image7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svg"/><Relationship Id="rId7" Type="http://schemas.openxmlformats.org/officeDocument/2006/relationships/image" Target="../media/image81.sv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0.png"/><Relationship Id="rId5" Type="http://schemas.openxmlformats.org/officeDocument/2006/relationships/image" Target="../media/image79.svg"/><Relationship Id="rId4" Type="http://schemas.openxmlformats.org/officeDocument/2006/relationships/image" Target="../media/image7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png"/><Relationship Id="rId3" Type="http://schemas.openxmlformats.org/officeDocument/2006/relationships/image" Target="../media/image75.svg"/><Relationship Id="rId7" Type="http://schemas.openxmlformats.org/officeDocument/2006/relationships/image" Target="../media/image85.sv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4.png"/><Relationship Id="rId11" Type="http://schemas.openxmlformats.org/officeDocument/2006/relationships/image" Target="../media/image89.svg"/><Relationship Id="rId5" Type="http://schemas.openxmlformats.org/officeDocument/2006/relationships/image" Target="../media/image83.svg"/><Relationship Id="rId10" Type="http://schemas.openxmlformats.org/officeDocument/2006/relationships/image" Target="../media/image88.png"/><Relationship Id="rId4" Type="http://schemas.openxmlformats.org/officeDocument/2006/relationships/image" Target="../media/image82.png"/><Relationship Id="rId9" Type="http://schemas.openxmlformats.org/officeDocument/2006/relationships/image" Target="../media/image87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png"/><Relationship Id="rId3" Type="http://schemas.openxmlformats.org/officeDocument/2006/relationships/image" Target="../media/image83.svg"/><Relationship Id="rId7" Type="http://schemas.openxmlformats.org/officeDocument/2006/relationships/image" Target="../media/image87.sv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6.png"/><Relationship Id="rId11" Type="http://schemas.openxmlformats.org/officeDocument/2006/relationships/image" Target="../media/image91.svg"/><Relationship Id="rId5" Type="http://schemas.openxmlformats.org/officeDocument/2006/relationships/image" Target="../media/image85.svg"/><Relationship Id="rId10" Type="http://schemas.openxmlformats.org/officeDocument/2006/relationships/image" Target="../media/image90.png"/><Relationship Id="rId4" Type="http://schemas.openxmlformats.org/officeDocument/2006/relationships/image" Target="../media/image84.png"/><Relationship Id="rId9" Type="http://schemas.openxmlformats.org/officeDocument/2006/relationships/image" Target="../media/image89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svg"/><Relationship Id="rId7" Type="http://schemas.openxmlformats.org/officeDocument/2006/relationships/image" Target="../media/image97.sv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6.png"/><Relationship Id="rId5" Type="http://schemas.openxmlformats.org/officeDocument/2006/relationships/image" Target="../media/image95.svg"/><Relationship Id="rId4" Type="http://schemas.openxmlformats.org/officeDocument/2006/relationships/image" Target="../media/image9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101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0.png"/><Relationship Id="rId5" Type="http://schemas.openxmlformats.org/officeDocument/2006/relationships/image" Target="../media/image99.svg"/><Relationship Id="rId4" Type="http://schemas.openxmlformats.org/officeDocument/2006/relationships/image" Target="../media/image9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svg"/><Relationship Id="rId7" Type="http://schemas.openxmlformats.org/officeDocument/2006/relationships/image" Target="../media/image107.sv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6.png"/><Relationship Id="rId5" Type="http://schemas.openxmlformats.org/officeDocument/2006/relationships/image" Target="../media/image105.svg"/><Relationship Id="rId4" Type="http://schemas.openxmlformats.org/officeDocument/2006/relationships/image" Target="../media/image10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sv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1.svg"/><Relationship Id="rId4" Type="http://schemas.openxmlformats.org/officeDocument/2006/relationships/image" Target="../media/image11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svg"/><Relationship Id="rId7" Type="http://schemas.openxmlformats.org/officeDocument/2006/relationships/image" Target="../media/image117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6.png"/><Relationship Id="rId5" Type="http://schemas.openxmlformats.org/officeDocument/2006/relationships/image" Target="../media/image115.svg"/><Relationship Id="rId4" Type="http://schemas.openxmlformats.org/officeDocument/2006/relationships/image" Target="../media/image11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0.svg"/><Relationship Id="rId5" Type="http://schemas.openxmlformats.org/officeDocument/2006/relationships/image" Target="../media/image119.png"/><Relationship Id="rId4" Type="http://schemas.openxmlformats.org/officeDocument/2006/relationships/image" Target="../media/image115.sv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5.png"/><Relationship Id="rId3" Type="http://schemas.openxmlformats.org/officeDocument/2006/relationships/image" Target="../media/image64.svg"/><Relationship Id="rId7" Type="http://schemas.openxmlformats.org/officeDocument/2006/relationships/image" Target="../media/image124.sv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3.png"/><Relationship Id="rId11" Type="http://schemas.openxmlformats.org/officeDocument/2006/relationships/image" Target="../media/image128.svg"/><Relationship Id="rId5" Type="http://schemas.openxmlformats.org/officeDocument/2006/relationships/image" Target="../media/image122.svg"/><Relationship Id="rId10" Type="http://schemas.openxmlformats.org/officeDocument/2006/relationships/image" Target="../media/image127.png"/><Relationship Id="rId4" Type="http://schemas.openxmlformats.org/officeDocument/2006/relationships/image" Target="../media/image121.png"/><Relationship Id="rId9" Type="http://schemas.openxmlformats.org/officeDocument/2006/relationships/image" Target="../media/image126.sv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png"/><Relationship Id="rId3" Type="http://schemas.openxmlformats.org/officeDocument/2006/relationships/image" Target="../media/image130.svg"/><Relationship Id="rId7" Type="http://schemas.openxmlformats.org/officeDocument/2006/relationships/image" Target="../media/image134.svg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3.png"/><Relationship Id="rId11" Type="http://schemas.openxmlformats.org/officeDocument/2006/relationships/image" Target="../media/image138.png"/><Relationship Id="rId5" Type="http://schemas.openxmlformats.org/officeDocument/2006/relationships/image" Target="../media/image132.svg"/><Relationship Id="rId10" Type="http://schemas.openxmlformats.org/officeDocument/2006/relationships/image" Target="../media/image137.png"/><Relationship Id="rId4" Type="http://schemas.openxmlformats.org/officeDocument/2006/relationships/image" Target="../media/image131.png"/><Relationship Id="rId9" Type="http://schemas.openxmlformats.org/officeDocument/2006/relationships/image" Target="../media/image136.sv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sv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3.png"/><Relationship Id="rId5" Type="http://schemas.openxmlformats.org/officeDocument/2006/relationships/image" Target="../media/image142.svg"/><Relationship Id="rId4" Type="http://schemas.openxmlformats.org/officeDocument/2006/relationships/image" Target="../media/image14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svg"/><Relationship Id="rId7" Type="http://schemas.openxmlformats.org/officeDocument/2006/relationships/image" Target="../media/image142.sv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1.png"/><Relationship Id="rId5" Type="http://schemas.openxmlformats.org/officeDocument/2006/relationships/image" Target="../media/image120.svg"/><Relationship Id="rId4" Type="http://schemas.openxmlformats.org/officeDocument/2006/relationships/image" Target="../media/image11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30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openxmlformats.org/officeDocument/2006/relationships/image" Target="../media/image37.png"/><Relationship Id="rId3" Type="http://schemas.openxmlformats.org/officeDocument/2006/relationships/image" Target="../media/image23.png"/><Relationship Id="rId7" Type="http://schemas.openxmlformats.org/officeDocument/2006/relationships/image" Target="../media/image31.png"/><Relationship Id="rId12" Type="http://schemas.openxmlformats.org/officeDocument/2006/relationships/image" Target="../media/image3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svg"/><Relationship Id="rId11" Type="http://schemas.openxmlformats.org/officeDocument/2006/relationships/image" Target="../media/image35.png"/><Relationship Id="rId5" Type="http://schemas.openxmlformats.org/officeDocument/2006/relationships/image" Target="../media/image27.png"/><Relationship Id="rId10" Type="http://schemas.openxmlformats.org/officeDocument/2006/relationships/image" Target="../media/image34.svg"/><Relationship Id="rId4" Type="http://schemas.openxmlformats.org/officeDocument/2006/relationships/image" Target="../media/image24.svg"/><Relationship Id="rId9" Type="http://schemas.openxmlformats.org/officeDocument/2006/relationships/image" Target="../media/image33.png"/><Relationship Id="rId14" Type="http://schemas.openxmlformats.org/officeDocument/2006/relationships/image" Target="../media/image38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24.svg"/><Relationship Id="rId7" Type="http://schemas.openxmlformats.org/officeDocument/2006/relationships/image" Target="../media/image32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.png"/><Relationship Id="rId11" Type="http://schemas.openxmlformats.org/officeDocument/2006/relationships/image" Target="../media/image42.svg"/><Relationship Id="rId5" Type="http://schemas.openxmlformats.org/officeDocument/2006/relationships/image" Target="../media/image28.svg"/><Relationship Id="rId10" Type="http://schemas.openxmlformats.org/officeDocument/2006/relationships/image" Target="../media/image41.png"/><Relationship Id="rId4" Type="http://schemas.openxmlformats.org/officeDocument/2006/relationships/image" Target="../media/image27.png"/><Relationship Id="rId9" Type="http://schemas.openxmlformats.org/officeDocument/2006/relationships/image" Target="../media/image4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43" y="0"/>
            <a:ext cx="12192000" cy="3212976"/>
          </a:xfrm>
        </p:spPr>
        <p:txBody>
          <a:bodyPr>
            <a:normAutofit/>
          </a:bodyPr>
          <a:lstStyle/>
          <a:p>
            <a:pPr>
              <a:lnSpc>
                <a:spcPts val="6000"/>
              </a:lnSpc>
            </a:pPr>
            <a:r>
              <a:rPr lang="en-US" dirty="0">
                <a:latin typeface="Roboto Light"/>
                <a:ea typeface="Roboto Light"/>
              </a:rPr>
              <a:t>Learning to Aggregate</a:t>
            </a:r>
            <a:br>
              <a:rPr lang="en-US" dirty="0">
                <a:latin typeface="Roboto Light"/>
                <a:ea typeface="Roboto Light"/>
              </a:rPr>
            </a:br>
            <a:r>
              <a:rPr lang="en-US" dirty="0">
                <a:latin typeface="Roboto Light"/>
                <a:ea typeface="Roboto Light"/>
              </a:rPr>
              <a:t>on Structured Data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0" y="3212976"/>
            <a:ext cx="12192000" cy="2232248"/>
          </a:xfrm>
        </p:spPr>
        <p:txBody>
          <a:bodyPr/>
          <a:lstStyle/>
          <a:p>
            <a:r>
              <a:rPr lang="en-US" b="1" dirty="0">
                <a:latin typeface="Roboto Light"/>
                <a:ea typeface="Roboto Light"/>
              </a:rPr>
              <a:t>Master Thesis Final Presentation</a:t>
            </a:r>
          </a:p>
          <a:p>
            <a:r>
              <a:rPr lang="en-US" b="1" dirty="0">
                <a:latin typeface="Roboto Light"/>
                <a:ea typeface="Roboto Light"/>
              </a:rPr>
              <a:t>Clemens Damke</a:t>
            </a:r>
            <a:endParaRPr lang="en-US" dirty="0">
              <a:latin typeface="Roboto Light"/>
              <a:ea typeface="Roboto Light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A131EE-0B68-46C3-B42D-8E229F20E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B7B21-9DF3-4CBA-BC78-49AEECA43DF1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770700-E83B-4DC3-B1A2-F11A4526F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640708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LTA: </a:t>
            </a:r>
            <a:r>
              <a:rPr lang="en-US" sz="2800" dirty="0"/>
              <a:t>LTA vs non-LTA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7FC291-FBAC-4F28-B0CE-3289A37DBBF4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DC61F32-E8DC-475E-A350-D9FFD59DE3E2}"/>
              </a:ext>
            </a:extLst>
          </p:cNvPr>
          <p:cNvCxnSpPr>
            <a:cxnSpLocks/>
          </p:cNvCxnSpPr>
          <p:nvPr/>
        </p:nvCxnSpPr>
        <p:spPr>
          <a:xfrm>
            <a:off x="2682599" y="1314714"/>
            <a:ext cx="0" cy="452166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Inhaltsplatzhalter 7">
            <a:extLst>
              <a:ext uri="{FF2B5EF4-FFF2-40B4-BE49-F238E27FC236}">
                <a16:creationId xmlns:a16="http://schemas.microsoft.com/office/drawing/2014/main" id="{7A53D360-C699-4C24-94D9-2480679ECC45}"/>
              </a:ext>
            </a:extLst>
          </p:cNvPr>
          <p:cNvSpPr txBox="1">
            <a:spLocks/>
          </p:cNvSpPr>
          <p:nvPr/>
        </p:nvSpPr>
        <p:spPr>
          <a:xfrm rot="16200000">
            <a:off x="874391" y="3307473"/>
            <a:ext cx="2989903" cy="53614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2060"/>
                </a:solidFill>
              </a:rPr>
              <a:t>Localized Explainability</a:t>
            </a:r>
          </a:p>
        </p:txBody>
      </p: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F4B0EAF9-246F-4559-9D27-5FCA5E9CD3BC}"/>
              </a:ext>
            </a:extLst>
          </p:cNvPr>
          <p:cNvGrpSpPr/>
          <p:nvPr/>
        </p:nvGrpSpPr>
        <p:grpSpPr>
          <a:xfrm>
            <a:off x="2931965" y="1247062"/>
            <a:ext cx="7304059" cy="1429131"/>
            <a:chOff x="2931965" y="1247062"/>
            <a:chExt cx="7304059" cy="1429131"/>
          </a:xfrm>
        </p:grpSpPr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5825B332-F52C-4354-AEB2-19AFAE36DE08}"/>
                </a:ext>
              </a:extLst>
            </p:cNvPr>
            <p:cNvGrpSpPr/>
            <p:nvPr/>
          </p:nvGrpSpPr>
          <p:grpSpPr>
            <a:xfrm>
              <a:off x="2931965" y="1247062"/>
              <a:ext cx="5859696" cy="662782"/>
              <a:chOff x="2931965" y="1330950"/>
              <a:chExt cx="5859696" cy="662782"/>
            </a:xfrm>
          </p:grpSpPr>
          <p:sp>
            <p:nvSpPr>
              <p:cNvPr id="27" name="Inhaltsplatzhalter 7">
                <a:extLst>
                  <a:ext uri="{FF2B5EF4-FFF2-40B4-BE49-F238E27FC236}">
                    <a16:creationId xmlns:a16="http://schemas.microsoft.com/office/drawing/2014/main" id="{34B491F3-52CF-4CD0-88FD-6DE60158D27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82692" y="1330950"/>
                <a:ext cx="4408969" cy="662782"/>
              </a:xfrm>
              <a:prstGeom prst="rect">
                <a:avLst/>
              </a:prstGeom>
            </p:spPr>
            <p:txBody>
              <a:bodyPr anchor="ctr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000" dirty="0"/>
                  <a:t>One trivial global constituent</a:t>
                </a:r>
                <a:endParaRPr lang="en-US" sz="2000" b="1" dirty="0"/>
              </a:p>
            </p:txBody>
          </p:sp>
          <p:sp>
            <p:nvSpPr>
              <p:cNvPr id="31" name="Rechteck 30">
                <a:extLst>
                  <a:ext uri="{FF2B5EF4-FFF2-40B4-BE49-F238E27FC236}">
                    <a16:creationId xmlns:a16="http://schemas.microsoft.com/office/drawing/2014/main" id="{42F8C1D0-98B3-41DF-9CAC-44A432354197}"/>
                  </a:ext>
                </a:extLst>
              </p:cNvPr>
              <p:cNvSpPr/>
              <p:nvPr/>
            </p:nvSpPr>
            <p:spPr>
              <a:xfrm>
                <a:off x="2931965" y="1433811"/>
                <a:ext cx="1308689" cy="457059"/>
              </a:xfrm>
              <a:prstGeom prst="rect">
                <a:avLst/>
              </a:prstGeom>
              <a:solidFill>
                <a:srgbClr val="B000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Roboto Light" panose="020B0604020202020204" charset="0"/>
                    <a:ea typeface="Roboto Light" panose="020B0604020202020204" charset="0"/>
                  </a:rPr>
                  <a:t>non-LTA</a:t>
                </a:r>
              </a:p>
            </p:txBody>
          </p:sp>
        </p:grp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8F938DC5-8709-422E-83B7-1AC1C6D84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854899" y="1323643"/>
              <a:ext cx="1381125" cy="1352550"/>
            </a:xfrm>
            <a:prstGeom prst="rect">
              <a:avLst/>
            </a:prstGeom>
          </p:spPr>
        </p:pic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C7A907BF-88FD-4FE7-AD53-6E384F74E3CB}"/>
              </a:ext>
            </a:extLst>
          </p:cNvPr>
          <p:cNvGrpSpPr/>
          <p:nvPr/>
        </p:nvGrpSpPr>
        <p:grpSpPr>
          <a:xfrm>
            <a:off x="2931965" y="1907306"/>
            <a:ext cx="5859694" cy="1308767"/>
            <a:chOff x="2931965" y="1907306"/>
            <a:chExt cx="5859694" cy="1308767"/>
          </a:xfrm>
        </p:grpSpPr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58124D1C-ABFC-455E-A4D9-181F62E00C6E}"/>
                </a:ext>
              </a:extLst>
            </p:cNvPr>
            <p:cNvGrpSpPr/>
            <p:nvPr/>
          </p:nvGrpSpPr>
          <p:grpSpPr>
            <a:xfrm>
              <a:off x="2931965" y="2553291"/>
              <a:ext cx="5859694" cy="662782"/>
              <a:chOff x="2931965" y="2531985"/>
              <a:chExt cx="5859694" cy="662782"/>
            </a:xfrm>
          </p:grpSpPr>
          <p:sp>
            <p:nvSpPr>
              <p:cNvPr id="33" name="Inhaltsplatzhalter 7">
                <a:extLst>
                  <a:ext uri="{FF2B5EF4-FFF2-40B4-BE49-F238E27FC236}">
                    <a16:creationId xmlns:a16="http://schemas.microsoft.com/office/drawing/2014/main" id="{691ED356-CA4A-413D-A31B-A4A3830800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82690" y="2531985"/>
                <a:ext cx="4408969" cy="662782"/>
              </a:xfrm>
              <a:prstGeom prst="rect">
                <a:avLst/>
              </a:prstGeom>
            </p:spPr>
            <p:txBody>
              <a:bodyPr anchor="ctr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000" dirty="0"/>
                  <a:t>Connected component constituents</a:t>
                </a:r>
              </a:p>
            </p:txBody>
          </p:sp>
          <p:sp>
            <p:nvSpPr>
              <p:cNvPr id="34" name="Rechteck 33">
                <a:extLst>
                  <a:ext uri="{FF2B5EF4-FFF2-40B4-BE49-F238E27FC236}">
                    <a16:creationId xmlns:a16="http://schemas.microsoft.com/office/drawing/2014/main" id="{1B90DD35-EAA7-4885-9938-B87AC18363D9}"/>
                  </a:ext>
                </a:extLst>
              </p:cNvPr>
              <p:cNvSpPr/>
              <p:nvPr/>
            </p:nvSpPr>
            <p:spPr>
              <a:xfrm>
                <a:off x="2931965" y="2634846"/>
                <a:ext cx="1308689" cy="457059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Roboto Light" panose="020B0604020202020204" charset="0"/>
                    <a:ea typeface="Roboto Light" panose="020B0604020202020204" charset="0"/>
                  </a:rPr>
                  <a:t>LTA-like</a:t>
                </a:r>
              </a:p>
            </p:txBody>
          </p:sp>
        </p:grp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E808CD0A-0261-4A41-9E3F-061A579918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30348" y="1907306"/>
              <a:ext cx="110491" cy="530357"/>
            </a:xfrm>
            <a:prstGeom prst="rect">
              <a:avLst/>
            </a:prstGeom>
          </p:spPr>
        </p:pic>
      </p:grp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56A77B65-7E99-4C7F-9429-FC9A3F06E811}"/>
              </a:ext>
            </a:extLst>
          </p:cNvPr>
          <p:cNvGrpSpPr/>
          <p:nvPr/>
        </p:nvGrpSpPr>
        <p:grpSpPr>
          <a:xfrm>
            <a:off x="2931965" y="3213535"/>
            <a:ext cx="7310356" cy="2614997"/>
            <a:chOff x="2931965" y="3213535"/>
            <a:chExt cx="7310356" cy="2614997"/>
          </a:xfrm>
        </p:grpSpPr>
        <p:grpSp>
          <p:nvGrpSpPr>
            <p:cNvPr id="38" name="Gruppieren 37">
              <a:extLst>
                <a:ext uri="{FF2B5EF4-FFF2-40B4-BE49-F238E27FC236}">
                  <a16:creationId xmlns:a16="http://schemas.microsoft.com/office/drawing/2014/main" id="{EC6DED22-E2E3-401A-99FD-720E7E5FCFB9}"/>
                </a:ext>
              </a:extLst>
            </p:cNvPr>
            <p:cNvGrpSpPr/>
            <p:nvPr/>
          </p:nvGrpSpPr>
          <p:grpSpPr>
            <a:xfrm>
              <a:off x="2931966" y="5165750"/>
              <a:ext cx="5859694" cy="662782"/>
              <a:chOff x="2931966" y="5249638"/>
              <a:chExt cx="5859694" cy="662782"/>
            </a:xfrm>
          </p:grpSpPr>
          <p:sp>
            <p:nvSpPr>
              <p:cNvPr id="28" name="Inhaltsplatzhalter 7">
                <a:extLst>
                  <a:ext uri="{FF2B5EF4-FFF2-40B4-BE49-F238E27FC236}">
                    <a16:creationId xmlns:a16="http://schemas.microsoft.com/office/drawing/2014/main" id="{F252D803-594C-4C1D-B7F3-824F011601F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82691" y="5249638"/>
                <a:ext cx="4408969" cy="662782"/>
              </a:xfrm>
              <a:prstGeom prst="rect">
                <a:avLst/>
              </a:prstGeom>
            </p:spPr>
            <p:txBody>
              <a:bodyPr anchor="ctr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000" i="1" dirty="0"/>
                  <a:t>Meaningful</a:t>
                </a:r>
                <a:r>
                  <a:rPr lang="en-US" sz="2000" dirty="0"/>
                  <a:t> localized constituents</a:t>
                </a:r>
              </a:p>
            </p:txBody>
          </p:sp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3978886D-D171-4836-8E0F-7654654882C6}"/>
                  </a:ext>
                </a:extLst>
              </p:cNvPr>
              <p:cNvSpPr/>
              <p:nvPr/>
            </p:nvSpPr>
            <p:spPr>
              <a:xfrm>
                <a:off x="2931966" y="5352499"/>
                <a:ext cx="1308689" cy="45705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Roboto Light" panose="020B0604020202020204" charset="0"/>
                    <a:ea typeface="Roboto Light" panose="020B0604020202020204" charset="0"/>
                  </a:rPr>
                  <a:t>LTA</a:t>
                </a:r>
              </a:p>
            </p:txBody>
          </p:sp>
        </p:grpSp>
        <p:grpSp>
          <p:nvGrpSpPr>
            <p:cNvPr id="37" name="Gruppieren 36">
              <a:extLst>
                <a:ext uri="{FF2B5EF4-FFF2-40B4-BE49-F238E27FC236}">
                  <a16:creationId xmlns:a16="http://schemas.microsoft.com/office/drawing/2014/main" id="{E3B7826A-B593-43EE-BBF8-905022077B71}"/>
                </a:ext>
              </a:extLst>
            </p:cNvPr>
            <p:cNvGrpSpPr/>
            <p:nvPr/>
          </p:nvGrpSpPr>
          <p:grpSpPr>
            <a:xfrm>
              <a:off x="2931965" y="3859520"/>
              <a:ext cx="5859694" cy="662782"/>
              <a:chOff x="2931965" y="3709740"/>
              <a:chExt cx="5859694" cy="662782"/>
            </a:xfrm>
          </p:grpSpPr>
          <p:sp>
            <p:nvSpPr>
              <p:cNvPr id="29" name="Inhaltsplatzhalter 7">
                <a:extLst>
                  <a:ext uri="{FF2B5EF4-FFF2-40B4-BE49-F238E27FC236}">
                    <a16:creationId xmlns:a16="http://schemas.microsoft.com/office/drawing/2014/main" id="{0FC5FB71-A756-49B9-B7E2-61C9D20E4D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82690" y="3709740"/>
                <a:ext cx="4408969" cy="662782"/>
              </a:xfrm>
              <a:prstGeom prst="rect">
                <a:avLst/>
              </a:prstGeom>
            </p:spPr>
            <p:txBody>
              <a:bodyPr anchor="ctr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000" dirty="0"/>
                  <a:t>Localized</a:t>
                </a:r>
                <a:r>
                  <a:rPr lang="en-US" sz="2000" i="1" dirty="0"/>
                  <a:t> </a:t>
                </a:r>
                <a:r>
                  <a:rPr lang="en-US" sz="2000" dirty="0"/>
                  <a:t>constituents of limited size</a:t>
                </a:r>
              </a:p>
            </p:txBody>
          </p:sp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AB1F748C-A024-4FA6-8C8E-09C1A1DF32BF}"/>
                  </a:ext>
                </a:extLst>
              </p:cNvPr>
              <p:cNvSpPr/>
              <p:nvPr/>
            </p:nvSpPr>
            <p:spPr>
              <a:xfrm>
                <a:off x="2931965" y="3812601"/>
                <a:ext cx="1308689" cy="457059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Roboto Light" panose="020B0604020202020204" charset="0"/>
                    <a:ea typeface="Roboto Light" panose="020B0604020202020204" charset="0"/>
                  </a:rPr>
                  <a:t>LTA-like</a:t>
                </a:r>
              </a:p>
            </p:txBody>
          </p:sp>
        </p:grpSp>
        <p:pic>
          <p:nvPicPr>
            <p:cNvPr id="32" name="Grafik 31">
              <a:extLst>
                <a:ext uri="{FF2B5EF4-FFF2-40B4-BE49-F238E27FC236}">
                  <a16:creationId xmlns:a16="http://schemas.microsoft.com/office/drawing/2014/main" id="{2C44B77A-6D49-4359-AEEA-6FADC2BF9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013596" y="3779819"/>
              <a:ext cx="1228725" cy="1914525"/>
            </a:xfrm>
            <a:prstGeom prst="rect">
              <a:avLst/>
            </a:prstGeom>
          </p:spPr>
        </p:pic>
        <p:pic>
          <p:nvPicPr>
            <p:cNvPr id="41" name="Grafik 40">
              <a:extLst>
                <a:ext uri="{FF2B5EF4-FFF2-40B4-BE49-F238E27FC236}">
                  <a16:creationId xmlns:a16="http://schemas.microsoft.com/office/drawing/2014/main" id="{DA352F4C-639F-4434-A5F1-98FA8632A2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30348" y="3213535"/>
              <a:ext cx="110491" cy="530357"/>
            </a:xfrm>
            <a:prstGeom prst="rect">
              <a:avLst/>
            </a:prstGeom>
          </p:spPr>
        </p:pic>
        <p:pic>
          <p:nvPicPr>
            <p:cNvPr id="42" name="Grafik 41">
              <a:extLst>
                <a:ext uri="{FF2B5EF4-FFF2-40B4-BE49-F238E27FC236}">
                  <a16:creationId xmlns:a16="http://schemas.microsoft.com/office/drawing/2014/main" id="{D6367C7A-B6D0-41E8-985B-17740B9175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30348" y="4531753"/>
              <a:ext cx="110491" cy="5303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6012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732A006-E0A2-4C34-9AE4-D110027E5FDD}"/>
              </a:ext>
            </a:extLst>
          </p:cNvPr>
          <p:cNvGrpSpPr/>
          <p:nvPr/>
        </p:nvGrpSpPr>
        <p:grpSpPr>
          <a:xfrm>
            <a:off x="1977457" y="1016024"/>
            <a:ext cx="4400550" cy="2200333"/>
            <a:chOff x="3031659" y="868685"/>
            <a:chExt cx="4400550" cy="2200333"/>
          </a:xfrm>
        </p:grpSpPr>
        <p:sp>
          <p:nvSpPr>
            <p:cNvPr id="11" name="Inhaltsplatzhalter 7">
              <a:extLst>
                <a:ext uri="{FF2B5EF4-FFF2-40B4-BE49-F238E27FC236}">
                  <a16:creationId xmlns:a16="http://schemas.microsoft.com/office/drawing/2014/main" id="{35478ECF-BC7F-4E35-A224-DC9377A7594A}"/>
                </a:ext>
              </a:extLst>
            </p:cNvPr>
            <p:cNvSpPr txBox="1">
              <a:spLocks/>
            </p:cNvSpPr>
            <p:nvPr/>
          </p:nvSpPr>
          <p:spPr>
            <a:xfrm>
              <a:off x="3787051" y="868685"/>
              <a:ext cx="1129295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3200" b="1" dirty="0"/>
                <a:t>LTA</a:t>
              </a:r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FC35C1AE-B054-480D-8D85-3A5C74FC0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31659" y="1154493"/>
              <a:ext cx="4400550" cy="1914525"/>
            </a:xfrm>
            <a:prstGeom prst="rect">
              <a:avLst/>
            </a:prstGeom>
          </p:spPr>
        </p:pic>
      </p:grp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0CAF845F-72F1-4EC8-923F-C0578B77EA13}"/>
              </a:ext>
            </a:extLst>
          </p:cNvPr>
          <p:cNvCxnSpPr>
            <a:cxnSpLocks/>
          </p:cNvCxnSpPr>
          <p:nvPr/>
        </p:nvCxnSpPr>
        <p:spPr>
          <a:xfrm>
            <a:off x="8111282" y="1069596"/>
            <a:ext cx="0" cy="503970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7">
            <a:extLst>
              <a:ext uri="{FF2B5EF4-FFF2-40B4-BE49-F238E27FC236}">
                <a16:creationId xmlns:a16="http://schemas.microsoft.com/office/drawing/2014/main" id="{021D6FC1-90DA-4584-A27B-3E34934B906A}"/>
              </a:ext>
            </a:extLst>
          </p:cNvPr>
          <p:cNvSpPr txBox="1">
            <a:spLocks/>
          </p:cNvSpPr>
          <p:nvPr/>
        </p:nvSpPr>
        <p:spPr>
          <a:xfrm>
            <a:off x="8315087" y="1301832"/>
            <a:ext cx="3618245" cy="468052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What is a general definition of LTA?</a:t>
            </a:r>
          </a:p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How does LTA relate to existing GC/GR methods?</a:t>
            </a:r>
          </a:p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What are shortcomings of existing GC/GR methods?</a:t>
            </a:r>
            <a:br>
              <a:rPr lang="en-US" sz="2000" dirty="0"/>
            </a:br>
            <a:r>
              <a:rPr lang="en-US" sz="2000" dirty="0"/>
              <a:t>How can they be fixed?</a:t>
            </a:r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B830CFE3-2BD8-40BF-AEFC-4B9EF948EA1A}"/>
              </a:ext>
            </a:extLst>
          </p:cNvPr>
          <p:cNvSpPr/>
          <p:nvPr/>
        </p:nvSpPr>
        <p:spPr>
          <a:xfrm>
            <a:off x="8236408" y="1767984"/>
            <a:ext cx="504056" cy="50405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DCAF2207-475B-4EA4-8451-9BEC1303A66A}"/>
              </a:ext>
            </a:extLst>
          </p:cNvPr>
          <p:cNvSpPr txBox="1">
            <a:spLocks/>
          </p:cNvSpPr>
          <p:nvPr/>
        </p:nvSpPr>
        <p:spPr>
          <a:xfrm>
            <a:off x="4543167" y="5569781"/>
            <a:ext cx="34214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8FD9D38-FB0F-42FA-8C61-E00A0F763F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6089" y="4217231"/>
            <a:ext cx="3295650" cy="1352550"/>
          </a:xfrm>
          <a:prstGeom prst="rect">
            <a:avLst/>
          </a:prstGeom>
        </p:spPr>
      </p:pic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46637" y="5569781"/>
            <a:ext cx="40310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Embeddings &amp; Kernels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3859" y="4217231"/>
            <a:ext cx="3676650" cy="1352550"/>
          </a:xfrm>
          <a:prstGeom prst="rect">
            <a:avLst/>
          </a:prstGeom>
        </p:spPr>
      </p:pic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8D365E8-5D47-40F3-83A6-38C07451E8AE}"/>
              </a:ext>
            </a:extLst>
          </p:cNvPr>
          <p:cNvCxnSpPr>
            <a:cxnSpLocks/>
          </p:cNvCxnSpPr>
          <p:nvPr/>
        </p:nvCxnSpPr>
        <p:spPr>
          <a:xfrm flipV="1">
            <a:off x="2162184" y="3254928"/>
            <a:ext cx="1331831" cy="96230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BEE0204E-EBEC-4603-852E-4AE503810BC8}"/>
              </a:ext>
            </a:extLst>
          </p:cNvPr>
          <p:cNvCxnSpPr>
            <a:cxnSpLocks/>
          </p:cNvCxnSpPr>
          <p:nvPr/>
        </p:nvCxnSpPr>
        <p:spPr>
          <a:xfrm flipH="1" flipV="1">
            <a:off x="4764169" y="3254928"/>
            <a:ext cx="1331831" cy="96230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C52A6-4FDB-4A97-9B18-6CE8E284D9F5}"/>
              </a:ext>
            </a:extLst>
          </p:cNvPr>
          <p:cNvGrpSpPr/>
          <p:nvPr/>
        </p:nvGrpSpPr>
        <p:grpSpPr>
          <a:xfrm>
            <a:off x="2514385" y="3239973"/>
            <a:ext cx="3253865" cy="600814"/>
            <a:chOff x="2514385" y="3239973"/>
            <a:chExt cx="3253865" cy="600814"/>
          </a:xfrm>
        </p:grpSpPr>
        <p:sp>
          <p:nvSpPr>
            <p:cNvPr id="24" name="Inhaltsplatzhalter 7">
              <a:extLst>
                <a:ext uri="{FF2B5EF4-FFF2-40B4-BE49-F238E27FC236}">
                  <a16:creationId xmlns:a16="http://schemas.microsoft.com/office/drawing/2014/main" id="{88DD26B4-5EBE-4BF4-AA89-ACF877F77ED1}"/>
                </a:ext>
              </a:extLst>
            </p:cNvPr>
            <p:cNvSpPr txBox="1">
              <a:spLocks/>
            </p:cNvSpPr>
            <p:nvPr/>
          </p:nvSpPr>
          <p:spPr>
            <a:xfrm>
              <a:off x="2514385" y="3241126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C00000"/>
                  </a:solidFill>
                  <a:latin typeface="Roboto Light" panose="020B0604020202020204" charset="0"/>
                  <a:ea typeface="Roboto Light" panose="020B0604020202020204" charset="0"/>
                </a:rPr>
                <a:t>?</a:t>
              </a:r>
              <a:endParaRPr lang="en-US" sz="2000" b="1" dirty="0">
                <a:solidFill>
                  <a:srgbClr val="C00000"/>
                </a:solidFill>
                <a:latin typeface="Roboto Light" panose="020B0604020202020204" charset="0"/>
                <a:ea typeface="Roboto Light" panose="020B0604020202020204" charset="0"/>
              </a:endParaRPr>
            </a:p>
          </p:txBody>
        </p:sp>
        <p:sp>
          <p:nvSpPr>
            <p:cNvPr id="25" name="Inhaltsplatzhalter 7">
              <a:extLst>
                <a:ext uri="{FF2B5EF4-FFF2-40B4-BE49-F238E27FC236}">
                  <a16:creationId xmlns:a16="http://schemas.microsoft.com/office/drawing/2014/main" id="{672898CD-66F3-46FD-9C4F-680488EA8658}"/>
                </a:ext>
              </a:extLst>
            </p:cNvPr>
            <p:cNvSpPr txBox="1">
              <a:spLocks/>
            </p:cNvSpPr>
            <p:nvPr/>
          </p:nvSpPr>
          <p:spPr>
            <a:xfrm>
              <a:off x="5331323" y="3239973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C00000"/>
                  </a:solidFill>
                  <a:latin typeface="Roboto Light" panose="020B0604020202020204" charset="0"/>
                  <a:ea typeface="Roboto Light" panose="020B0604020202020204" charset="0"/>
                </a:rPr>
                <a:t>?</a:t>
              </a:r>
              <a:endParaRPr lang="en-US" sz="2000" b="1" dirty="0">
                <a:solidFill>
                  <a:srgbClr val="C00000"/>
                </a:solidFill>
                <a:latin typeface="Roboto Light" panose="020B0604020202020204" charset="0"/>
                <a:ea typeface="Roboto Light" panose="020B06040202020202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52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44444E-6 L -3.95833E-6 0.176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GC/GR Approaches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DCAF2207-475B-4EA4-8451-9BEC1303A66A}"/>
              </a:ext>
            </a:extLst>
          </p:cNvPr>
          <p:cNvSpPr txBox="1">
            <a:spLocks/>
          </p:cNvSpPr>
          <p:nvPr/>
        </p:nvSpPr>
        <p:spPr>
          <a:xfrm>
            <a:off x="6748858" y="3182638"/>
            <a:ext cx="4361711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8FD9D38-FB0F-42FA-8C61-E00A0F763F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48858" y="1392572"/>
            <a:ext cx="4361711" cy="1790066"/>
          </a:xfrm>
          <a:prstGeom prst="rect">
            <a:avLst/>
          </a:prstGeom>
        </p:spPr>
      </p:pic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081432" y="3182638"/>
            <a:ext cx="4938935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Embeddings &amp; Kernels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1432" y="1392572"/>
            <a:ext cx="4865956" cy="1790066"/>
          </a:xfrm>
          <a:prstGeom prst="rect">
            <a:avLst/>
          </a:prstGeom>
        </p:spPr>
      </p:pic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BA493C2F-0BF2-4CD9-B427-2BB615F97FE2}"/>
              </a:ext>
            </a:extLst>
          </p:cNvPr>
          <p:cNvGrpSpPr/>
          <p:nvPr/>
        </p:nvGrpSpPr>
        <p:grpSpPr>
          <a:xfrm>
            <a:off x="2143781" y="4418192"/>
            <a:ext cx="7904438" cy="1431688"/>
            <a:chOff x="1741493" y="4418192"/>
            <a:chExt cx="7904438" cy="1431688"/>
          </a:xfrm>
        </p:grpSpPr>
        <p:sp>
          <p:nvSpPr>
            <p:cNvPr id="24" name="Inhaltsplatzhalter 7">
              <a:extLst>
                <a:ext uri="{FF2B5EF4-FFF2-40B4-BE49-F238E27FC236}">
                  <a16:creationId xmlns:a16="http://schemas.microsoft.com/office/drawing/2014/main" id="{6AA4B98E-421C-4386-AC69-17CD36550BE0}"/>
                </a:ext>
              </a:extLst>
            </p:cNvPr>
            <p:cNvSpPr txBox="1">
              <a:spLocks/>
            </p:cNvSpPr>
            <p:nvPr/>
          </p:nvSpPr>
          <p:spPr>
            <a:xfrm>
              <a:off x="5349546" y="4418192"/>
              <a:ext cx="4296385" cy="143168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Spectral graph theory</a:t>
              </a:r>
            </a:p>
            <a:p>
              <a:pPr marL="0" indent="0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Weisfeiler-Lehmann colorings</a:t>
              </a:r>
            </a:p>
          </p:txBody>
        </p:sp>
        <p:sp>
          <p:nvSpPr>
            <p:cNvPr id="25" name="Inhaltsplatzhalter 7">
              <a:extLst>
                <a:ext uri="{FF2B5EF4-FFF2-40B4-BE49-F238E27FC236}">
                  <a16:creationId xmlns:a16="http://schemas.microsoft.com/office/drawing/2014/main" id="{1AC246D4-C63F-4308-B655-B73B7CE1F2B0}"/>
                </a:ext>
              </a:extLst>
            </p:cNvPr>
            <p:cNvSpPr txBox="1">
              <a:spLocks/>
            </p:cNvSpPr>
            <p:nvPr/>
          </p:nvSpPr>
          <p:spPr>
            <a:xfrm>
              <a:off x="1741493" y="4422360"/>
              <a:ext cx="34864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Theoretical</a:t>
              </a:r>
              <a:r>
                <a:rPr lang="en-US" sz="2400" dirty="0"/>
                <a:t> </a:t>
              </a:r>
              <a:r>
                <a:rPr lang="en-US" sz="2400" b="1" dirty="0"/>
                <a:t>foundations</a:t>
              </a:r>
              <a:r>
                <a:rPr lang="en-US" sz="2400" dirty="0"/>
                <a:t>:</a:t>
              </a:r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CF6B4245-CF63-4021-8DAE-0EB01E0E7A78}"/>
              </a:ext>
            </a:extLst>
          </p:cNvPr>
          <p:cNvCxnSpPr>
            <a:cxnSpLocks/>
          </p:cNvCxnSpPr>
          <p:nvPr/>
        </p:nvCxnSpPr>
        <p:spPr>
          <a:xfrm>
            <a:off x="819582" y="4196611"/>
            <a:ext cx="10552836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Ellipse 31">
            <a:extLst>
              <a:ext uri="{FF2B5EF4-FFF2-40B4-BE49-F238E27FC236}">
                <a16:creationId xmlns:a16="http://schemas.microsoft.com/office/drawing/2014/main" id="{1CFD2820-700B-4014-913E-49E071581B0A}"/>
              </a:ext>
            </a:extLst>
          </p:cNvPr>
          <p:cNvSpPr/>
          <p:nvPr/>
        </p:nvSpPr>
        <p:spPr>
          <a:xfrm>
            <a:off x="5630197" y="5020814"/>
            <a:ext cx="4375061" cy="910199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89435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1-Dimensional</a:t>
            </a:r>
            <a:r>
              <a:rPr lang="en-US" dirty="0"/>
              <a:t> Weisfeiler-Lehman Colorings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2BC6F3D-B584-4613-8AD5-B39EF49419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95688" y="2021953"/>
            <a:ext cx="7400624" cy="3012260"/>
          </a:xfrm>
          <a:prstGeom prst="rect">
            <a:avLst/>
          </a:prstGeom>
        </p:spPr>
      </p:pic>
      <p:sp>
        <p:nvSpPr>
          <p:cNvPr id="19" name="Inhaltsplatzhalter 7">
            <a:extLst>
              <a:ext uri="{FF2B5EF4-FFF2-40B4-BE49-F238E27FC236}">
                <a16:creationId xmlns:a16="http://schemas.microsoft.com/office/drawing/2014/main" id="{ED0BBDBB-0209-4E93-91C1-5803E894A428}"/>
              </a:ext>
            </a:extLst>
          </p:cNvPr>
          <p:cNvSpPr txBox="1">
            <a:spLocks/>
          </p:cNvSpPr>
          <p:nvPr/>
        </p:nvSpPr>
        <p:spPr>
          <a:xfrm>
            <a:off x="2395689" y="1076121"/>
            <a:ext cx="7400623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Core Idea: </a:t>
            </a:r>
            <a:r>
              <a:rPr lang="en-US" sz="2400" dirty="0"/>
              <a:t>Characterize graphs via multisets of </a:t>
            </a:r>
            <a:r>
              <a:rPr lang="en-US" sz="2400" i="1" dirty="0"/>
              <a:t>colors</a:t>
            </a:r>
            <a:r>
              <a:rPr lang="en-US" sz="2400" dirty="0"/>
              <a:t>.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D60248B2-35D8-487A-BE6B-E062F02F1A16}"/>
              </a:ext>
            </a:extLst>
          </p:cNvPr>
          <p:cNvSpPr/>
          <p:nvPr/>
        </p:nvSpPr>
        <p:spPr>
          <a:xfrm>
            <a:off x="4110605" y="1967277"/>
            <a:ext cx="2869035" cy="3066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ihandform: Form 26">
            <a:extLst>
              <a:ext uri="{FF2B5EF4-FFF2-40B4-BE49-F238E27FC236}">
                <a16:creationId xmlns:a16="http://schemas.microsoft.com/office/drawing/2014/main" id="{5D17DFAD-33E3-4C61-B834-D67F42C594CB}"/>
              </a:ext>
            </a:extLst>
          </p:cNvPr>
          <p:cNvSpPr/>
          <p:nvPr/>
        </p:nvSpPr>
        <p:spPr>
          <a:xfrm>
            <a:off x="6950282" y="2022623"/>
            <a:ext cx="2856453" cy="3011589"/>
          </a:xfrm>
          <a:custGeom>
            <a:avLst/>
            <a:gdLst>
              <a:gd name="connsiteX0" fmla="*/ 620782 w 2856453"/>
              <a:gd name="connsiteY0" fmla="*/ 0 h 3011589"/>
              <a:gd name="connsiteX1" fmla="*/ 2846030 w 2856453"/>
              <a:gd name="connsiteY1" fmla="*/ 0 h 3011589"/>
              <a:gd name="connsiteX2" fmla="*/ 2846030 w 2856453"/>
              <a:gd name="connsiteY2" fmla="*/ 1098083 h 3011589"/>
              <a:gd name="connsiteX3" fmla="*/ 2856453 w 2856453"/>
              <a:gd name="connsiteY3" fmla="*/ 1098083 h 3011589"/>
              <a:gd name="connsiteX4" fmla="*/ 2856453 w 2856453"/>
              <a:gd name="connsiteY4" fmla="*/ 2318682 h 3011589"/>
              <a:gd name="connsiteX5" fmla="*/ 2846030 w 2856453"/>
              <a:gd name="connsiteY5" fmla="*/ 2318682 h 3011589"/>
              <a:gd name="connsiteX6" fmla="*/ 2846030 w 2856453"/>
              <a:gd name="connsiteY6" fmla="*/ 3011589 h 3011589"/>
              <a:gd name="connsiteX7" fmla="*/ 620782 w 2856453"/>
              <a:gd name="connsiteY7" fmla="*/ 3011589 h 3011589"/>
              <a:gd name="connsiteX8" fmla="*/ 620782 w 2856453"/>
              <a:gd name="connsiteY8" fmla="*/ 2318682 h 3011589"/>
              <a:gd name="connsiteX9" fmla="*/ 0 w 2856453"/>
              <a:gd name="connsiteY9" fmla="*/ 2318682 h 3011589"/>
              <a:gd name="connsiteX10" fmla="*/ 0 w 2856453"/>
              <a:gd name="connsiteY10" fmla="*/ 1098083 h 3011589"/>
              <a:gd name="connsiteX11" fmla="*/ 620782 w 2856453"/>
              <a:gd name="connsiteY11" fmla="*/ 1098083 h 3011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56453" h="3011589">
                <a:moveTo>
                  <a:pt x="620782" y="0"/>
                </a:moveTo>
                <a:lnTo>
                  <a:pt x="2846030" y="0"/>
                </a:lnTo>
                <a:lnTo>
                  <a:pt x="2846030" y="1098083"/>
                </a:lnTo>
                <a:lnTo>
                  <a:pt x="2856453" y="1098083"/>
                </a:lnTo>
                <a:lnTo>
                  <a:pt x="2856453" y="2318682"/>
                </a:lnTo>
                <a:lnTo>
                  <a:pt x="2846030" y="2318682"/>
                </a:lnTo>
                <a:lnTo>
                  <a:pt x="2846030" y="3011589"/>
                </a:lnTo>
                <a:lnTo>
                  <a:pt x="620782" y="3011589"/>
                </a:lnTo>
                <a:lnTo>
                  <a:pt x="620782" y="2318682"/>
                </a:lnTo>
                <a:lnTo>
                  <a:pt x="0" y="2318682"/>
                </a:lnTo>
                <a:lnTo>
                  <a:pt x="0" y="1098083"/>
                </a:lnTo>
                <a:lnTo>
                  <a:pt x="620782" y="10980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877174B1-372E-4A18-B0FB-F5BB05751874}"/>
              </a:ext>
            </a:extLst>
          </p:cNvPr>
          <p:cNvGrpSpPr/>
          <p:nvPr/>
        </p:nvGrpSpPr>
        <p:grpSpPr>
          <a:xfrm>
            <a:off x="2646629" y="5423102"/>
            <a:ext cx="6898742" cy="711676"/>
            <a:chOff x="1688026" y="5467978"/>
            <a:chExt cx="6898742" cy="711676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A15CFCCC-57D3-40BD-B2D1-CA359AF0D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34440" y="5588990"/>
              <a:ext cx="5052328" cy="469653"/>
            </a:xfrm>
            <a:prstGeom prst="rect">
              <a:avLst/>
            </a:prstGeom>
          </p:spPr>
        </p:pic>
        <p:sp>
          <p:nvSpPr>
            <p:cNvPr id="28" name="Inhaltsplatzhalter 7">
              <a:extLst>
                <a:ext uri="{FF2B5EF4-FFF2-40B4-BE49-F238E27FC236}">
                  <a16:creationId xmlns:a16="http://schemas.microsoft.com/office/drawing/2014/main" id="{A1A6486B-5D8D-41F4-BC01-A3A7F09B0C81}"/>
                </a:ext>
              </a:extLst>
            </p:cNvPr>
            <p:cNvSpPr txBox="1">
              <a:spLocks/>
            </p:cNvSpPr>
            <p:nvPr/>
          </p:nvSpPr>
          <p:spPr>
            <a:xfrm>
              <a:off x="1688026" y="5467978"/>
              <a:ext cx="1784631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Refinement:</a:t>
              </a:r>
              <a:endParaRPr lang="en-US" sz="2400" dirty="0"/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868D9DF5-956D-49FB-B530-634F83714AA1}"/>
              </a:ext>
            </a:extLst>
          </p:cNvPr>
          <p:cNvGrpSpPr/>
          <p:nvPr/>
        </p:nvGrpSpPr>
        <p:grpSpPr>
          <a:xfrm>
            <a:off x="9731219" y="2382473"/>
            <a:ext cx="2139203" cy="2651739"/>
            <a:chOff x="9731219" y="2382473"/>
            <a:chExt cx="2139203" cy="2651739"/>
          </a:xfrm>
        </p:grpSpPr>
        <p:sp>
          <p:nvSpPr>
            <p:cNvPr id="16" name="Geschweifte Klammer rechts 15">
              <a:extLst>
                <a:ext uri="{FF2B5EF4-FFF2-40B4-BE49-F238E27FC236}">
                  <a16:creationId xmlns:a16="http://schemas.microsoft.com/office/drawing/2014/main" id="{EACBC3F1-559C-4736-B524-A790F5E45ADE}"/>
                </a:ext>
              </a:extLst>
            </p:cNvPr>
            <p:cNvSpPr/>
            <p:nvPr/>
          </p:nvSpPr>
          <p:spPr>
            <a:xfrm>
              <a:off x="9731219" y="2382473"/>
              <a:ext cx="362759" cy="2651739"/>
            </a:xfrm>
            <a:prstGeom prst="rightBrace">
              <a:avLst>
                <a:gd name="adj1" fmla="val 64991"/>
                <a:gd name="adj2" fmla="val 50000"/>
              </a:avLst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Inhaltsplatzhalter 7">
              <a:extLst>
                <a:ext uri="{FF2B5EF4-FFF2-40B4-BE49-F238E27FC236}">
                  <a16:creationId xmlns:a16="http://schemas.microsoft.com/office/drawing/2014/main" id="{6563793C-F190-411C-8EE0-62DCAEA0CBC8}"/>
                </a:ext>
              </a:extLst>
            </p:cNvPr>
            <p:cNvSpPr txBox="1">
              <a:spLocks/>
            </p:cNvSpPr>
            <p:nvPr/>
          </p:nvSpPr>
          <p:spPr>
            <a:xfrm>
              <a:off x="10484365" y="3015388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rgbClr val="0070C0"/>
                  </a:solidFill>
                </a:rPr>
                <a:t>E</a:t>
              </a:r>
              <a:endParaRPr lang="en-US" sz="2400" dirty="0">
                <a:solidFill>
                  <a:srgbClr val="0070C0"/>
                </a:solidFill>
              </a:endParaRPr>
            </a:p>
          </p:txBody>
        </p:sp>
        <p:sp>
          <p:nvSpPr>
            <p:cNvPr id="31" name="Inhaltsplatzhalter 7">
              <a:extLst>
                <a:ext uri="{FF2B5EF4-FFF2-40B4-BE49-F238E27FC236}">
                  <a16:creationId xmlns:a16="http://schemas.microsoft.com/office/drawing/2014/main" id="{F13FEC8E-EDD9-4C4C-BFB1-0DBECC95542A}"/>
                </a:ext>
              </a:extLst>
            </p:cNvPr>
            <p:cNvSpPr txBox="1">
              <a:spLocks/>
            </p:cNvSpPr>
            <p:nvPr/>
          </p:nvSpPr>
          <p:spPr>
            <a:xfrm>
              <a:off x="10883922" y="3580575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</a:rPr>
                <a:t>F</a:t>
              </a:r>
              <a:endParaRPr lang="en-US" sz="2400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33" name="Inhaltsplatzhalter 7">
              <a:extLst>
                <a:ext uri="{FF2B5EF4-FFF2-40B4-BE49-F238E27FC236}">
                  <a16:creationId xmlns:a16="http://schemas.microsoft.com/office/drawing/2014/main" id="{80EA7A2F-6B0E-41D8-81C1-8B1A50C98BC7}"/>
                </a:ext>
              </a:extLst>
            </p:cNvPr>
            <p:cNvSpPr txBox="1">
              <a:spLocks/>
            </p:cNvSpPr>
            <p:nvPr/>
          </p:nvSpPr>
          <p:spPr>
            <a:xfrm>
              <a:off x="11218559" y="3120807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400" b="1" dirty="0">
                  <a:solidFill>
                    <a:schemeClr val="accent3"/>
                  </a:solidFill>
                </a:rPr>
                <a:t>G</a:t>
              </a:r>
              <a:endParaRPr lang="en-US" sz="2400" dirty="0">
                <a:solidFill>
                  <a:schemeClr val="accent3"/>
                </a:solidFill>
              </a:endParaRPr>
            </a:p>
          </p:txBody>
        </p:sp>
        <p:sp>
          <p:nvSpPr>
            <p:cNvPr id="34" name="Inhaltsplatzhalter 7">
              <a:extLst>
                <a:ext uri="{FF2B5EF4-FFF2-40B4-BE49-F238E27FC236}">
                  <a16:creationId xmlns:a16="http://schemas.microsoft.com/office/drawing/2014/main" id="{B3C19E5B-CF73-469B-8BD6-93382008AD19}"/>
                </a:ext>
              </a:extLst>
            </p:cNvPr>
            <p:cNvSpPr txBox="1">
              <a:spLocks/>
            </p:cNvSpPr>
            <p:nvPr/>
          </p:nvSpPr>
          <p:spPr>
            <a:xfrm>
              <a:off x="10342254" y="3842612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400" b="1" dirty="0">
                  <a:solidFill>
                    <a:srgbClr val="00B050"/>
                  </a:solidFill>
                </a:rPr>
                <a:t>H</a:t>
              </a:r>
              <a:endParaRPr lang="en-US" sz="2400" dirty="0">
                <a:solidFill>
                  <a:srgbClr val="00B050"/>
                </a:solidFill>
              </a:endParaRPr>
            </a:p>
          </p:txBody>
        </p:sp>
        <p:sp>
          <p:nvSpPr>
            <p:cNvPr id="35" name="Inhaltsplatzhalter 7">
              <a:extLst>
                <a:ext uri="{FF2B5EF4-FFF2-40B4-BE49-F238E27FC236}">
                  <a16:creationId xmlns:a16="http://schemas.microsoft.com/office/drawing/2014/main" id="{15E411FD-66C8-430D-9C67-19B100BD9ECC}"/>
                </a:ext>
              </a:extLst>
            </p:cNvPr>
            <p:cNvSpPr txBox="1">
              <a:spLocks/>
            </p:cNvSpPr>
            <p:nvPr/>
          </p:nvSpPr>
          <p:spPr>
            <a:xfrm>
              <a:off x="10712348" y="2493640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400" b="1" dirty="0">
                  <a:solidFill>
                    <a:schemeClr val="accent3"/>
                  </a:solidFill>
                </a:rPr>
                <a:t>G</a:t>
              </a:r>
              <a:endParaRPr lang="en-US" sz="2400" dirty="0">
                <a:solidFill>
                  <a:schemeClr val="accent3"/>
                </a:solidFill>
              </a:endParaRPr>
            </a:p>
          </p:txBody>
        </p:sp>
        <p:sp>
          <p:nvSpPr>
            <p:cNvPr id="36" name="Inhaltsplatzhalter 7">
              <a:extLst>
                <a:ext uri="{FF2B5EF4-FFF2-40B4-BE49-F238E27FC236}">
                  <a16:creationId xmlns:a16="http://schemas.microsoft.com/office/drawing/2014/main" id="{A416379D-F60A-42D1-9B72-09DB6191AEEA}"/>
                </a:ext>
              </a:extLst>
            </p:cNvPr>
            <p:cNvSpPr txBox="1">
              <a:spLocks/>
            </p:cNvSpPr>
            <p:nvPr/>
          </p:nvSpPr>
          <p:spPr>
            <a:xfrm>
              <a:off x="10870639" y="4236167"/>
              <a:ext cx="641452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400" b="1" dirty="0">
                  <a:solidFill>
                    <a:srgbClr val="00B050"/>
                  </a:solidFill>
                </a:rPr>
                <a:t>H</a:t>
              </a:r>
              <a:endParaRPr lang="en-US" sz="2400" dirty="0">
                <a:solidFill>
                  <a:srgbClr val="00B050"/>
                </a:solidFill>
              </a:endParaRPr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5D5EA3C0-7265-4B42-B3C0-067B5A3896E4}"/>
                </a:ext>
              </a:extLst>
            </p:cNvPr>
            <p:cNvSpPr/>
            <p:nvPr/>
          </p:nvSpPr>
          <p:spPr>
            <a:xfrm>
              <a:off x="10279463" y="2516697"/>
              <a:ext cx="1590959" cy="2373372"/>
            </a:xfrm>
            <a:prstGeom prst="ellipse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662294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1-Dimensional</a:t>
            </a:r>
            <a:r>
              <a:rPr lang="en-US" dirty="0"/>
              <a:t> Weisfeiler-Lehman Colorings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19" name="Inhaltsplatzhalter 7">
            <a:extLst>
              <a:ext uri="{FF2B5EF4-FFF2-40B4-BE49-F238E27FC236}">
                <a16:creationId xmlns:a16="http://schemas.microsoft.com/office/drawing/2014/main" id="{ED0BBDBB-0209-4E93-91C1-5803E894A428}"/>
              </a:ext>
            </a:extLst>
          </p:cNvPr>
          <p:cNvSpPr txBox="1">
            <a:spLocks/>
          </p:cNvSpPr>
          <p:nvPr/>
        </p:nvSpPr>
        <p:spPr>
          <a:xfrm>
            <a:off x="1487649" y="1076121"/>
            <a:ext cx="9216704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Limitations of 1-WL: </a:t>
            </a:r>
            <a:r>
              <a:rPr lang="en-US" sz="2400" dirty="0"/>
              <a:t>Regular graphs &amp; cycle detection.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838C5C2-B417-4E47-8F7A-9760BB896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7750" y="2233849"/>
            <a:ext cx="10096500" cy="2743200"/>
          </a:xfrm>
          <a:prstGeom prst="rect">
            <a:avLst/>
          </a:prstGeom>
        </p:spPr>
      </p:pic>
      <p:sp>
        <p:nvSpPr>
          <p:cNvPr id="24" name="Ellipse 23">
            <a:extLst>
              <a:ext uri="{FF2B5EF4-FFF2-40B4-BE49-F238E27FC236}">
                <a16:creationId xmlns:a16="http://schemas.microsoft.com/office/drawing/2014/main" id="{6B6C3810-6653-45AE-97D3-6E1F80768B49}"/>
              </a:ext>
            </a:extLst>
          </p:cNvPr>
          <p:cNvSpPr/>
          <p:nvPr/>
        </p:nvSpPr>
        <p:spPr>
          <a:xfrm>
            <a:off x="7492364" y="1026490"/>
            <a:ext cx="2236472" cy="81093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0948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1-Dimensional</a:t>
            </a:r>
            <a:r>
              <a:rPr lang="en-US" dirty="0"/>
              <a:t> Weisfeiler-Lehman Colorings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19" name="Inhaltsplatzhalter 7">
            <a:extLst>
              <a:ext uri="{FF2B5EF4-FFF2-40B4-BE49-F238E27FC236}">
                <a16:creationId xmlns:a16="http://schemas.microsoft.com/office/drawing/2014/main" id="{ED0BBDBB-0209-4E93-91C1-5803E894A428}"/>
              </a:ext>
            </a:extLst>
          </p:cNvPr>
          <p:cNvSpPr txBox="1">
            <a:spLocks/>
          </p:cNvSpPr>
          <p:nvPr/>
        </p:nvSpPr>
        <p:spPr>
          <a:xfrm>
            <a:off x="1487649" y="1076121"/>
            <a:ext cx="9216704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Limitations of 1-WL: </a:t>
            </a:r>
            <a:r>
              <a:rPr lang="en-US" sz="2400" dirty="0"/>
              <a:t>Regular graphs &amp; cycle detection.</a:t>
            </a: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6B6C3810-6653-45AE-97D3-6E1F80768B49}"/>
              </a:ext>
            </a:extLst>
          </p:cNvPr>
          <p:cNvSpPr/>
          <p:nvPr/>
        </p:nvSpPr>
        <p:spPr>
          <a:xfrm>
            <a:off x="7492364" y="1026490"/>
            <a:ext cx="2236472" cy="81093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B0F5DE3-09CD-4524-8AA5-9AE2640C9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7416" y="2540472"/>
            <a:ext cx="5516370" cy="246785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D4FBA4B-5301-4B75-A270-256EC3BE36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11344" y="2264562"/>
            <a:ext cx="2964476" cy="2949195"/>
          </a:xfrm>
          <a:prstGeom prst="rect">
            <a:avLst/>
          </a:prstGeom>
        </p:spPr>
      </p:pic>
      <p:sp>
        <p:nvSpPr>
          <p:cNvPr id="14" name="Inhaltsplatzhalter 7">
            <a:extLst>
              <a:ext uri="{FF2B5EF4-FFF2-40B4-BE49-F238E27FC236}">
                <a16:creationId xmlns:a16="http://schemas.microsoft.com/office/drawing/2014/main" id="{DC6775A3-B68E-4B6E-A7A4-21FD6C357EEF}"/>
              </a:ext>
            </a:extLst>
          </p:cNvPr>
          <p:cNvSpPr txBox="1">
            <a:spLocks/>
          </p:cNvSpPr>
          <p:nvPr/>
        </p:nvSpPr>
        <p:spPr>
          <a:xfrm>
            <a:off x="1355981" y="5213757"/>
            <a:ext cx="3779240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Molecules: </a:t>
            </a:r>
            <a:r>
              <a:rPr lang="en-US" sz="2400" dirty="0"/>
              <a:t>Carbon rings</a:t>
            </a:r>
          </a:p>
        </p:txBody>
      </p:sp>
      <p:sp>
        <p:nvSpPr>
          <p:cNvPr id="15" name="Inhaltsplatzhalter 7">
            <a:extLst>
              <a:ext uri="{FF2B5EF4-FFF2-40B4-BE49-F238E27FC236}">
                <a16:creationId xmlns:a16="http://schemas.microsoft.com/office/drawing/2014/main" id="{6FBEA6D2-E92D-4476-B368-85A64B835B43}"/>
              </a:ext>
            </a:extLst>
          </p:cNvPr>
          <p:cNvSpPr txBox="1">
            <a:spLocks/>
          </p:cNvSpPr>
          <p:nvPr/>
        </p:nvSpPr>
        <p:spPr>
          <a:xfrm>
            <a:off x="6173942" y="5213757"/>
            <a:ext cx="5239280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Social networks: </a:t>
            </a:r>
            <a:r>
              <a:rPr lang="en-US" sz="2400" dirty="0"/>
              <a:t>Clustering coefficient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Inhaltsplatzhalter 7">
                <a:extLst>
                  <a:ext uri="{FF2B5EF4-FFF2-40B4-BE49-F238E27FC236}">
                    <a16:creationId xmlns:a16="http://schemas.microsoft.com/office/drawing/2014/main" id="{9E68102D-6579-40BA-B231-987CA4FE570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13490" y="5640892"/>
                <a:ext cx="3128675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i="1" dirty="0"/>
                  <a:t>triangle count</a:t>
                </a:r>
              </a:p>
            </p:txBody>
          </p:sp>
        </mc:Choice>
        <mc:Fallback>
          <p:sp>
            <p:nvSpPr>
              <p:cNvPr id="16" name="Inhaltsplatzhalter 7">
                <a:extLst>
                  <a:ext uri="{FF2B5EF4-FFF2-40B4-BE49-F238E27FC236}">
                    <a16:creationId xmlns:a16="http://schemas.microsoft.com/office/drawing/2014/main" id="{9E68102D-6579-40BA-B231-987CA4FE57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3490" y="5640892"/>
                <a:ext cx="3128675" cy="71167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2846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2D0FFD85-9ECB-43AD-A5A9-1E845E3225D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de-DE" b="1" i="1" dirty="0" smtClean="0"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en-US" b="1" dirty="0"/>
                  <a:t>-Dimensional</a:t>
                </a:r>
                <a:r>
                  <a:rPr lang="en-US" dirty="0"/>
                  <a:t> Weisfeiler-Lehman Colorings</a:t>
                </a:r>
                <a:endParaRPr lang="en-US" b="1" dirty="0"/>
              </a:p>
            </p:txBody>
          </p:sp>
        </mc:Choice>
        <mc:Fallback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2D0FFD85-9ECB-43AD-A5A9-1E845E3225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t="-10092" b="-348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2E0F5569-0125-47B3-B67A-C75EA8879568}"/>
              </a:ext>
            </a:extLst>
          </p:cNvPr>
          <p:cNvGrpSpPr/>
          <p:nvPr/>
        </p:nvGrpSpPr>
        <p:grpSpPr>
          <a:xfrm>
            <a:off x="1155407" y="1577809"/>
            <a:ext cx="2503066" cy="3926417"/>
            <a:chOff x="1155407" y="1498117"/>
            <a:chExt cx="2503066" cy="3926417"/>
          </a:xfrm>
        </p:grpSpPr>
        <p:sp>
          <p:nvSpPr>
            <p:cNvPr id="14" name="Inhaltsplatzhalter 7">
              <a:extLst>
                <a:ext uri="{FF2B5EF4-FFF2-40B4-BE49-F238E27FC236}">
                  <a16:creationId xmlns:a16="http://schemas.microsoft.com/office/drawing/2014/main" id="{DC6775A3-B68E-4B6E-A7A4-21FD6C357EEF}"/>
                </a:ext>
              </a:extLst>
            </p:cNvPr>
            <p:cNvSpPr txBox="1">
              <a:spLocks/>
            </p:cNvSpPr>
            <p:nvPr/>
          </p:nvSpPr>
          <p:spPr>
            <a:xfrm>
              <a:off x="1155407" y="1498117"/>
              <a:ext cx="250306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1-WL</a:t>
              </a:r>
              <a:endParaRPr lang="en-US" sz="2400" dirty="0"/>
            </a:p>
          </p:txBody>
        </p:sp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B7B562F4-DDAB-4392-A188-C89C67807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55408" y="2209794"/>
              <a:ext cx="2503065" cy="2503065"/>
            </a:xfrm>
            <a:prstGeom prst="rect">
              <a:avLst/>
            </a:prstGeom>
          </p:spPr>
        </p:pic>
        <p:sp>
          <p:nvSpPr>
            <p:cNvPr id="22" name="Inhaltsplatzhalter 7">
              <a:extLst>
                <a:ext uri="{FF2B5EF4-FFF2-40B4-BE49-F238E27FC236}">
                  <a16:creationId xmlns:a16="http://schemas.microsoft.com/office/drawing/2014/main" id="{3681A944-E3A4-45E4-BDFC-B23270690182}"/>
                </a:ext>
              </a:extLst>
            </p:cNvPr>
            <p:cNvSpPr txBox="1">
              <a:spLocks/>
            </p:cNvSpPr>
            <p:nvPr/>
          </p:nvSpPr>
          <p:spPr>
            <a:xfrm>
              <a:off x="1155407" y="4712858"/>
              <a:ext cx="250306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vertex colors</a:t>
              </a: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2F012734-4B6A-4596-BD2D-BE7F53526014}"/>
              </a:ext>
            </a:extLst>
          </p:cNvPr>
          <p:cNvGrpSpPr/>
          <p:nvPr/>
        </p:nvGrpSpPr>
        <p:grpSpPr>
          <a:xfrm>
            <a:off x="4774909" y="1577809"/>
            <a:ext cx="2505511" cy="3926417"/>
            <a:chOff x="4774909" y="1170957"/>
            <a:chExt cx="2505511" cy="3926417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073BB9B5-01C8-4874-AB51-674F85E84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777355" y="1882633"/>
              <a:ext cx="2503065" cy="2503065"/>
            </a:xfrm>
            <a:prstGeom prst="rect">
              <a:avLst/>
            </a:prstGeom>
          </p:spPr>
        </p:pic>
        <p:sp>
          <p:nvSpPr>
            <p:cNvPr id="20" name="Inhaltsplatzhalter 7">
              <a:extLst>
                <a:ext uri="{FF2B5EF4-FFF2-40B4-BE49-F238E27FC236}">
                  <a16:creationId xmlns:a16="http://schemas.microsoft.com/office/drawing/2014/main" id="{21C9DAB3-1390-4170-ADED-81DFDA7E138C}"/>
                </a:ext>
              </a:extLst>
            </p:cNvPr>
            <p:cNvSpPr txBox="1">
              <a:spLocks/>
            </p:cNvSpPr>
            <p:nvPr/>
          </p:nvSpPr>
          <p:spPr>
            <a:xfrm>
              <a:off x="4774909" y="1170957"/>
              <a:ext cx="250306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2-WL</a:t>
              </a:r>
              <a:endParaRPr lang="en-US" sz="2400" dirty="0"/>
            </a:p>
          </p:txBody>
        </p:sp>
        <p:sp>
          <p:nvSpPr>
            <p:cNvPr id="23" name="Inhaltsplatzhalter 7">
              <a:extLst>
                <a:ext uri="{FF2B5EF4-FFF2-40B4-BE49-F238E27FC236}">
                  <a16:creationId xmlns:a16="http://schemas.microsoft.com/office/drawing/2014/main" id="{87200131-24ED-47C8-910A-278698FE7B53}"/>
                </a:ext>
              </a:extLst>
            </p:cNvPr>
            <p:cNvSpPr txBox="1">
              <a:spLocks/>
            </p:cNvSpPr>
            <p:nvPr/>
          </p:nvSpPr>
          <p:spPr>
            <a:xfrm>
              <a:off x="4774909" y="4385698"/>
              <a:ext cx="250306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vertex pair colors</a:t>
              </a:r>
            </a:p>
          </p:txBody>
        </p:sp>
      </p:grp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7EC7FBF8-1CA2-461B-B15F-93772A209C2A}"/>
              </a:ext>
            </a:extLst>
          </p:cNvPr>
          <p:cNvGrpSpPr/>
          <p:nvPr/>
        </p:nvGrpSpPr>
        <p:grpSpPr>
          <a:xfrm>
            <a:off x="8265076" y="1577809"/>
            <a:ext cx="2771516" cy="3926417"/>
            <a:chOff x="8265076" y="1170957"/>
            <a:chExt cx="2771516" cy="3926417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53320267-AC46-4CB0-A57F-283CD986A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399302" y="1885459"/>
              <a:ext cx="2503065" cy="2503065"/>
            </a:xfrm>
            <a:prstGeom prst="rect">
              <a:avLst/>
            </a:prstGeom>
          </p:spPr>
        </p:pic>
        <p:sp>
          <p:nvSpPr>
            <p:cNvPr id="21" name="Inhaltsplatzhalter 7">
              <a:extLst>
                <a:ext uri="{FF2B5EF4-FFF2-40B4-BE49-F238E27FC236}">
                  <a16:creationId xmlns:a16="http://schemas.microsoft.com/office/drawing/2014/main" id="{64EFC857-0E0C-45E9-9BFD-047DE30503C1}"/>
                </a:ext>
              </a:extLst>
            </p:cNvPr>
            <p:cNvSpPr txBox="1">
              <a:spLocks/>
            </p:cNvSpPr>
            <p:nvPr/>
          </p:nvSpPr>
          <p:spPr>
            <a:xfrm>
              <a:off x="8399301" y="1170957"/>
              <a:ext cx="250306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3-WL</a:t>
              </a:r>
              <a:endParaRPr lang="en-US" sz="2400" dirty="0"/>
            </a:p>
          </p:txBody>
        </p:sp>
        <p:sp>
          <p:nvSpPr>
            <p:cNvPr id="25" name="Inhaltsplatzhalter 7">
              <a:extLst>
                <a:ext uri="{FF2B5EF4-FFF2-40B4-BE49-F238E27FC236}">
                  <a16:creationId xmlns:a16="http://schemas.microsoft.com/office/drawing/2014/main" id="{5DCDF60A-2C07-423F-90D8-78577EFF3A12}"/>
                </a:ext>
              </a:extLst>
            </p:cNvPr>
            <p:cNvSpPr txBox="1">
              <a:spLocks/>
            </p:cNvSpPr>
            <p:nvPr/>
          </p:nvSpPr>
          <p:spPr>
            <a:xfrm>
              <a:off x="8265076" y="4385698"/>
              <a:ext cx="27715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vertex triple colors</a:t>
              </a:r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01FB888-805E-46CE-97DA-D431FE68E915}"/>
              </a:ext>
            </a:extLst>
          </p:cNvPr>
          <p:cNvGrpSpPr/>
          <p:nvPr/>
        </p:nvGrpSpPr>
        <p:grpSpPr>
          <a:xfrm>
            <a:off x="1366334" y="5606725"/>
            <a:ext cx="6898742" cy="711676"/>
            <a:chOff x="1688026" y="5467978"/>
            <a:chExt cx="6898742" cy="711676"/>
          </a:xfrm>
        </p:grpSpPr>
        <p:pic>
          <p:nvPicPr>
            <p:cNvPr id="28" name="Grafik 27">
              <a:extLst>
                <a:ext uri="{FF2B5EF4-FFF2-40B4-BE49-F238E27FC236}">
                  <a16:creationId xmlns:a16="http://schemas.microsoft.com/office/drawing/2014/main" id="{64783EF9-1BD8-473D-BAB5-2BA98D917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534440" y="5588990"/>
              <a:ext cx="5052328" cy="469653"/>
            </a:xfrm>
            <a:prstGeom prst="rect">
              <a:avLst/>
            </a:prstGeom>
          </p:spPr>
        </p:pic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65A0967B-934B-4A8C-8470-7CDCFEF4A7D3}"/>
                </a:ext>
              </a:extLst>
            </p:cNvPr>
            <p:cNvSpPr txBox="1">
              <a:spLocks/>
            </p:cNvSpPr>
            <p:nvPr/>
          </p:nvSpPr>
          <p:spPr>
            <a:xfrm>
              <a:off x="1688026" y="5467978"/>
              <a:ext cx="1784631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Refinement:</a:t>
              </a:r>
              <a:endParaRPr lang="en-US" sz="2400" dirty="0"/>
            </a:p>
          </p:txBody>
        </p: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B54564C5-E9A6-4287-A552-0483183431D1}"/>
              </a:ext>
            </a:extLst>
          </p:cNvPr>
          <p:cNvGrpSpPr/>
          <p:nvPr/>
        </p:nvGrpSpPr>
        <p:grpSpPr>
          <a:xfrm>
            <a:off x="3050510" y="5606725"/>
            <a:ext cx="7497288" cy="711676"/>
            <a:chOff x="3533863" y="5423102"/>
            <a:chExt cx="7497288" cy="711676"/>
          </a:xfrm>
        </p:grpSpPr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4A506297-CBC1-4BA8-8323-01E691038B15}"/>
                </a:ext>
              </a:extLst>
            </p:cNvPr>
            <p:cNvSpPr/>
            <p:nvPr/>
          </p:nvSpPr>
          <p:spPr>
            <a:xfrm>
              <a:off x="3533863" y="5423102"/>
              <a:ext cx="7322999" cy="711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247ECCDB-58CB-4AF7-9634-184384B44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694857" y="5543641"/>
              <a:ext cx="7336294" cy="472846"/>
            </a:xfrm>
            <a:prstGeom prst="rect">
              <a:avLst/>
            </a:prstGeom>
          </p:spPr>
        </p:pic>
      </p:grpSp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AFA0750B-C6E5-42D3-98FC-967BC525BF59}"/>
              </a:ext>
            </a:extLst>
          </p:cNvPr>
          <p:cNvGrpSpPr/>
          <p:nvPr/>
        </p:nvGrpSpPr>
        <p:grpSpPr>
          <a:xfrm>
            <a:off x="1222520" y="993562"/>
            <a:ext cx="9746960" cy="536147"/>
            <a:chOff x="1222520" y="993562"/>
            <a:chExt cx="9746960" cy="536147"/>
          </a:xfrm>
        </p:grpSpPr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20497B3E-7957-4CC2-91CF-E98AE6391470}"/>
                </a:ext>
              </a:extLst>
            </p:cNvPr>
            <p:cNvCxnSpPr>
              <a:cxnSpLocks/>
            </p:cNvCxnSpPr>
            <p:nvPr/>
          </p:nvCxnSpPr>
          <p:spPr>
            <a:xfrm>
              <a:off x="1222520" y="1528628"/>
              <a:ext cx="9746960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Inhaltsplatzhalter 7">
              <a:extLst>
                <a:ext uri="{FF2B5EF4-FFF2-40B4-BE49-F238E27FC236}">
                  <a16:creationId xmlns:a16="http://schemas.microsoft.com/office/drawing/2014/main" id="{721F9A61-E4F1-41AB-A847-230568945D9A}"/>
                </a:ext>
              </a:extLst>
            </p:cNvPr>
            <p:cNvSpPr txBox="1">
              <a:spLocks/>
            </p:cNvSpPr>
            <p:nvPr/>
          </p:nvSpPr>
          <p:spPr>
            <a:xfrm>
              <a:off x="2615268" y="993562"/>
              <a:ext cx="6822348" cy="536147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B050"/>
                  </a:solidFill>
                </a:rPr>
                <a:t>Discriminative </a:t>
              </a:r>
              <a:r>
                <a:rPr lang="en-US" sz="2000" b="1" dirty="0">
                  <a:solidFill>
                    <a:srgbClr val="00B050"/>
                  </a:solidFill>
                </a:rPr>
                <a:t>power</a:t>
              </a:r>
              <a:r>
                <a:rPr lang="en-US" sz="2000" dirty="0">
                  <a:solidFill>
                    <a:srgbClr val="002060"/>
                  </a:solidFill>
                </a:rPr>
                <a:t> &amp; </a:t>
              </a:r>
              <a:r>
                <a:rPr lang="en-US" sz="2000" dirty="0">
                  <a:solidFill>
                    <a:srgbClr val="C00000"/>
                  </a:solidFill>
                </a:rPr>
                <a:t>runtime </a:t>
              </a:r>
              <a:r>
                <a:rPr lang="en-US" sz="2000" b="1" dirty="0">
                  <a:solidFill>
                    <a:srgbClr val="C00000"/>
                  </a:solidFill>
                </a:rPr>
                <a:t>cost</a:t>
              </a:r>
            </a:p>
          </p:txBody>
        </p:sp>
      </p:grpSp>
      <p:sp>
        <p:nvSpPr>
          <p:cNvPr id="43" name="Ellipse 42">
            <a:extLst>
              <a:ext uri="{FF2B5EF4-FFF2-40B4-BE49-F238E27FC236}">
                <a16:creationId xmlns:a16="http://schemas.microsoft.com/office/drawing/2014/main" id="{7F92F5FF-F0C9-48CD-910E-4BA27CAD0749}"/>
              </a:ext>
            </a:extLst>
          </p:cNvPr>
          <p:cNvSpPr/>
          <p:nvPr/>
        </p:nvSpPr>
        <p:spPr>
          <a:xfrm>
            <a:off x="5375247" y="1668722"/>
            <a:ext cx="1302390" cy="53722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9248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2-Dimensional</a:t>
            </a:r>
            <a:r>
              <a:rPr lang="en-US" dirty="0"/>
              <a:t> Weisfeiler-Lehman Colorings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37" name="Grafik 36">
            <a:extLst>
              <a:ext uri="{FF2B5EF4-FFF2-40B4-BE49-F238E27FC236}">
                <a16:creationId xmlns:a16="http://schemas.microsoft.com/office/drawing/2014/main" id="{8728FC56-D706-4E3C-BCB3-E70639CC32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3229" y="1071975"/>
            <a:ext cx="9245542" cy="2511996"/>
          </a:xfrm>
          <a:prstGeom prst="rect">
            <a:avLst/>
          </a:prstGeom>
        </p:spPr>
      </p:pic>
      <p:sp>
        <p:nvSpPr>
          <p:cNvPr id="40" name="Inhaltsplatzhalter 7">
            <a:extLst>
              <a:ext uri="{FF2B5EF4-FFF2-40B4-BE49-F238E27FC236}">
                <a16:creationId xmlns:a16="http://schemas.microsoft.com/office/drawing/2014/main" id="{A9CD49E3-B818-4BCE-A98E-4D56CAB764A7}"/>
              </a:ext>
            </a:extLst>
          </p:cNvPr>
          <p:cNvSpPr txBox="1">
            <a:spLocks/>
          </p:cNvSpPr>
          <p:nvPr/>
        </p:nvSpPr>
        <p:spPr>
          <a:xfrm>
            <a:off x="0" y="2150348"/>
            <a:ext cx="1191606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1-WL:</a:t>
            </a:r>
            <a:endParaRPr lang="en-US" sz="2400" dirty="0"/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97536BB1-3CEE-47BD-A331-4E546BFEFC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473231" y="3801398"/>
            <a:ext cx="9245540" cy="2511996"/>
          </a:xfrm>
          <a:prstGeom prst="rect">
            <a:avLst/>
          </a:prstGeom>
        </p:spPr>
      </p:pic>
      <p:sp>
        <p:nvSpPr>
          <p:cNvPr id="41" name="Inhaltsplatzhalter 7">
            <a:extLst>
              <a:ext uri="{FF2B5EF4-FFF2-40B4-BE49-F238E27FC236}">
                <a16:creationId xmlns:a16="http://schemas.microsoft.com/office/drawing/2014/main" id="{D85C4CA0-B742-48CC-BC42-192878D6E9C4}"/>
              </a:ext>
            </a:extLst>
          </p:cNvPr>
          <p:cNvSpPr txBox="1">
            <a:spLocks/>
          </p:cNvSpPr>
          <p:nvPr/>
        </p:nvSpPr>
        <p:spPr>
          <a:xfrm>
            <a:off x="0" y="4869500"/>
            <a:ext cx="1191606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2-WL: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14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2-Dimensional</a:t>
            </a:r>
            <a:r>
              <a:rPr lang="en-US" dirty="0"/>
              <a:t> Weisfeiler-Lehman Colorings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97536BB1-3CEE-47BD-A331-4E546BFEFC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0212" y="1635853"/>
            <a:ext cx="10451576" cy="283967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Inhaltsplatzhalter 7">
                <a:extLst>
                  <a:ext uri="{FF2B5EF4-FFF2-40B4-BE49-F238E27FC236}">
                    <a16:creationId xmlns:a16="http://schemas.microsoft.com/office/drawing/2014/main" id="{A72DAE54-B119-484B-957D-1299E59EF82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83777" y="5355028"/>
                <a:ext cx="9624446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dirty="0"/>
                  <a:t>2-WL</a:t>
                </a:r>
                <a:r>
                  <a:rPr lang="de-DE" sz="2400" dirty="0"/>
                  <a:t> </a:t>
                </a:r>
                <a:r>
                  <a:rPr lang="en-US" sz="2400" dirty="0"/>
                  <a:t>counts cycles of length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≤7</m:t>
                    </m:r>
                  </m:oMath>
                </a14:m>
                <a:r>
                  <a:rPr lang="de-DE" sz="2400" dirty="0"/>
                  <a:t> </a:t>
                </a:r>
                <a:endParaRPr lang="en-US" sz="2400" dirty="0"/>
              </a:p>
            </p:txBody>
          </p:sp>
        </mc:Choice>
        <mc:Fallback>
          <p:sp>
            <p:nvSpPr>
              <p:cNvPr id="10" name="Inhaltsplatzhalter 7">
                <a:extLst>
                  <a:ext uri="{FF2B5EF4-FFF2-40B4-BE49-F238E27FC236}">
                    <a16:creationId xmlns:a16="http://schemas.microsoft.com/office/drawing/2014/main" id="{A72DAE54-B119-484B-957D-1299E59EF8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3777" y="5355028"/>
                <a:ext cx="9624446" cy="711676"/>
              </a:xfrm>
              <a:prstGeom prst="rect">
                <a:avLst/>
              </a:prstGeom>
              <a:blipFill>
                <a:blip r:embed="rId4"/>
                <a:stretch>
                  <a:fillRect b="-25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Inhaltsplatzhalter 7">
            <a:extLst>
              <a:ext uri="{FF2B5EF4-FFF2-40B4-BE49-F238E27FC236}">
                <a16:creationId xmlns:a16="http://schemas.microsoft.com/office/drawing/2014/main" id="{082A288E-A0BB-4ABE-9F45-F76C7A5FFFB9}"/>
              </a:ext>
            </a:extLst>
          </p:cNvPr>
          <p:cNvSpPr txBox="1">
            <a:spLocks/>
          </p:cNvSpPr>
          <p:nvPr/>
        </p:nvSpPr>
        <p:spPr>
          <a:xfrm>
            <a:off x="3540153" y="4359836"/>
            <a:ext cx="2428613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one 6-cycle</a:t>
            </a:r>
          </a:p>
        </p:txBody>
      </p:sp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6F61407-C728-4905-BF22-A109B8B5BEC3}"/>
              </a:ext>
            </a:extLst>
          </p:cNvPr>
          <p:cNvSpPr txBox="1">
            <a:spLocks/>
          </p:cNvSpPr>
          <p:nvPr/>
        </p:nvSpPr>
        <p:spPr>
          <a:xfrm>
            <a:off x="9019562" y="4359836"/>
            <a:ext cx="2428613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two 3-cycles</a:t>
            </a:r>
          </a:p>
        </p:txBody>
      </p:sp>
    </p:spTree>
    <p:extLst>
      <p:ext uri="{BB962C8B-B14F-4D97-AF65-F5344CB8AC3E}">
        <p14:creationId xmlns:p14="http://schemas.microsoft.com/office/powerpoint/2010/main" val="34476726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Existing GC/GR Approaches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20DCE4FF-19C5-4168-879E-3133F101A7FA}"/>
              </a:ext>
            </a:extLst>
          </p:cNvPr>
          <p:cNvGrpSpPr/>
          <p:nvPr/>
        </p:nvGrpSpPr>
        <p:grpSpPr>
          <a:xfrm>
            <a:off x="6748858" y="1843390"/>
            <a:ext cx="4361711" cy="2667242"/>
            <a:chOff x="4794827" y="4041074"/>
            <a:chExt cx="3295650" cy="2015332"/>
          </a:xfrm>
        </p:grpSpPr>
        <p:sp>
          <p:nvSpPr>
            <p:cNvPr id="13" name="Inhaltsplatzhalter 7">
              <a:extLst>
                <a:ext uri="{FF2B5EF4-FFF2-40B4-BE49-F238E27FC236}">
                  <a16:creationId xmlns:a16="http://schemas.microsoft.com/office/drawing/2014/main" id="{DCAF2207-475B-4EA4-8451-9BEC1303A66A}"/>
                </a:ext>
              </a:extLst>
            </p:cNvPr>
            <p:cNvSpPr txBox="1">
              <a:spLocks/>
            </p:cNvSpPr>
            <p:nvPr/>
          </p:nvSpPr>
          <p:spPr>
            <a:xfrm>
              <a:off x="4794827" y="5393624"/>
              <a:ext cx="3295650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Graph Neural Networks</a:t>
              </a:r>
            </a:p>
          </p:txBody>
        </p:sp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68FD9D38-FB0F-42FA-8C61-E00A0F763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794827" y="4041074"/>
              <a:ext cx="3295650" cy="1352550"/>
            </a:xfrm>
            <a:prstGeom prst="rect">
              <a:avLst/>
            </a:prstGeom>
          </p:spPr>
        </p:pic>
      </p:grpSp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081432" y="3633456"/>
            <a:ext cx="4938935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Embeddings &amp; Kernels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1432" y="1843390"/>
            <a:ext cx="4865956" cy="1790066"/>
          </a:xfrm>
          <a:prstGeom prst="rect">
            <a:avLst/>
          </a:prstGeom>
        </p:spPr>
      </p:pic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BA493C2F-0BF2-4CD9-B427-2BB615F97FE2}"/>
              </a:ext>
            </a:extLst>
          </p:cNvPr>
          <p:cNvGrpSpPr/>
          <p:nvPr/>
        </p:nvGrpSpPr>
        <p:grpSpPr>
          <a:xfrm>
            <a:off x="2143781" y="4941311"/>
            <a:ext cx="7904438" cy="715844"/>
            <a:chOff x="1741493" y="4418192"/>
            <a:chExt cx="7904438" cy="715844"/>
          </a:xfrm>
        </p:grpSpPr>
        <p:sp>
          <p:nvSpPr>
            <p:cNvPr id="24" name="Inhaltsplatzhalter 7">
              <a:extLst>
                <a:ext uri="{FF2B5EF4-FFF2-40B4-BE49-F238E27FC236}">
                  <a16:creationId xmlns:a16="http://schemas.microsoft.com/office/drawing/2014/main" id="{6AA4B98E-421C-4386-AC69-17CD36550BE0}"/>
                </a:ext>
              </a:extLst>
            </p:cNvPr>
            <p:cNvSpPr txBox="1">
              <a:spLocks/>
            </p:cNvSpPr>
            <p:nvPr/>
          </p:nvSpPr>
          <p:spPr>
            <a:xfrm>
              <a:off x="5349546" y="4418192"/>
              <a:ext cx="4296385" cy="711670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Weisfeiler-Lehmann colorings</a:t>
              </a:r>
            </a:p>
          </p:txBody>
        </p:sp>
        <p:sp>
          <p:nvSpPr>
            <p:cNvPr id="25" name="Inhaltsplatzhalter 7">
              <a:extLst>
                <a:ext uri="{FF2B5EF4-FFF2-40B4-BE49-F238E27FC236}">
                  <a16:creationId xmlns:a16="http://schemas.microsoft.com/office/drawing/2014/main" id="{1AC246D4-C63F-4308-B655-B73B7CE1F2B0}"/>
                </a:ext>
              </a:extLst>
            </p:cNvPr>
            <p:cNvSpPr txBox="1">
              <a:spLocks/>
            </p:cNvSpPr>
            <p:nvPr/>
          </p:nvSpPr>
          <p:spPr>
            <a:xfrm>
              <a:off x="1741493" y="4422360"/>
              <a:ext cx="34864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Theoretical</a:t>
              </a:r>
              <a:r>
                <a:rPr lang="en-US" sz="2400" dirty="0"/>
                <a:t> </a:t>
              </a:r>
              <a:r>
                <a:rPr lang="en-US" sz="2400" b="1" dirty="0"/>
                <a:t>foundations</a:t>
              </a:r>
              <a:r>
                <a:rPr lang="en-US" sz="2400" dirty="0"/>
                <a:t>:</a:t>
              </a:r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CF6B4245-CF63-4021-8DAE-0EB01E0E7A78}"/>
              </a:ext>
            </a:extLst>
          </p:cNvPr>
          <p:cNvCxnSpPr>
            <a:cxnSpLocks/>
          </p:cNvCxnSpPr>
          <p:nvPr/>
        </p:nvCxnSpPr>
        <p:spPr>
          <a:xfrm>
            <a:off x="819582" y="4719730"/>
            <a:ext cx="10552836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Ellipse 31">
            <a:extLst>
              <a:ext uri="{FF2B5EF4-FFF2-40B4-BE49-F238E27FC236}">
                <a16:creationId xmlns:a16="http://schemas.microsoft.com/office/drawing/2014/main" id="{1CFD2820-700B-4014-913E-49E071581B0A}"/>
              </a:ext>
            </a:extLst>
          </p:cNvPr>
          <p:cNvSpPr/>
          <p:nvPr/>
        </p:nvSpPr>
        <p:spPr>
          <a:xfrm>
            <a:off x="1377211" y="3616945"/>
            <a:ext cx="4375061" cy="910199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Inhaltsplatzhalter 7">
            <a:extLst>
              <a:ext uri="{FF2B5EF4-FFF2-40B4-BE49-F238E27FC236}">
                <a16:creationId xmlns:a16="http://schemas.microsoft.com/office/drawing/2014/main" id="{3936DD76-30CA-4917-AA82-9CC487A19FDC}"/>
              </a:ext>
            </a:extLst>
          </p:cNvPr>
          <p:cNvSpPr txBox="1">
            <a:spLocks/>
          </p:cNvSpPr>
          <p:nvPr/>
        </p:nvSpPr>
        <p:spPr>
          <a:xfrm>
            <a:off x="9829755" y="4970245"/>
            <a:ext cx="436927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  <a:endParaRPr lang="en-US" sz="2000" b="1" dirty="0">
              <a:solidFill>
                <a:srgbClr val="00B050"/>
              </a:solidFill>
              <a:latin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616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to Aggregate on </a:t>
            </a:r>
            <a:r>
              <a:rPr lang="en-US" b="1" dirty="0"/>
              <a:t>Unstructured Data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7C30C04-17A6-47E6-96C8-40BA360A6D8C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DF9C497-1096-40AC-B9DC-79149DD90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4780" y="2328683"/>
            <a:ext cx="9482440" cy="294724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4258D52-C687-43CC-9B1F-57702C7231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354780" y="2328682"/>
            <a:ext cx="9482440" cy="2947244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F6FF8618-48B1-430B-B50D-6470AC938E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354781" y="2328683"/>
            <a:ext cx="9482437" cy="2947244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D576279-408D-4407-A8BE-DDFC3A9391C3}"/>
              </a:ext>
            </a:extLst>
          </p:cNvPr>
          <p:cNvGrpSpPr/>
          <p:nvPr/>
        </p:nvGrpSpPr>
        <p:grpSpPr>
          <a:xfrm>
            <a:off x="3414578" y="3809478"/>
            <a:ext cx="2941152" cy="2313010"/>
            <a:chOff x="3414578" y="3436172"/>
            <a:chExt cx="2941152" cy="2313010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A54822-BB38-4EA7-AE40-21027051B8FE}"/>
                </a:ext>
              </a:extLst>
            </p:cNvPr>
            <p:cNvSpPr/>
            <p:nvPr/>
          </p:nvSpPr>
          <p:spPr>
            <a:xfrm>
              <a:off x="3414578" y="3436172"/>
              <a:ext cx="133241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1B1B1B"/>
                  </a:solidFill>
                  <a:latin typeface="Roboto Light" panose="020B0604020202020204" charset="0"/>
                  <a:ea typeface="Roboto Light" panose="020B0604020202020204" charset="0"/>
                </a:rPr>
                <a:t>composition</a:t>
              </a: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B6158941-741A-4AEF-BE71-C65C9B736468}"/>
                </a:ext>
              </a:extLst>
            </p:cNvPr>
            <p:cNvSpPr/>
            <p:nvPr/>
          </p:nvSpPr>
          <p:spPr>
            <a:xfrm>
              <a:off x="5117891" y="5410628"/>
              <a:ext cx="123783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1B1B1B"/>
                  </a:solidFill>
                  <a:latin typeface="Roboto Light" panose="020B0604020202020204" charset="0"/>
                  <a:ea typeface="Roboto Light" panose="020B0604020202020204" charset="0"/>
                </a:rPr>
                <a:t>constituent</a:t>
              </a:r>
            </a:p>
          </p:txBody>
        </p: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4FF49B52-3DB1-4D53-B6FD-5911C41226FB}"/>
                </a:ext>
              </a:extLst>
            </p:cNvPr>
            <p:cNvCxnSpPr>
              <a:cxnSpLocks/>
              <a:stCxn id="11" idx="0"/>
            </p:cNvCxnSpPr>
            <p:nvPr/>
          </p:nvCxnSpPr>
          <p:spPr>
            <a:xfrm flipH="1" flipV="1">
              <a:off x="5641598" y="4760752"/>
              <a:ext cx="95213" cy="649876"/>
            </a:xfrm>
            <a:prstGeom prst="line">
              <a:avLst/>
            </a:prstGeom>
            <a:ln w="28575">
              <a:solidFill>
                <a:srgbClr val="1B1B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Inhaltsplatzhalter 7">
            <a:extLst>
              <a:ext uri="{FF2B5EF4-FFF2-40B4-BE49-F238E27FC236}">
                <a16:creationId xmlns:a16="http://schemas.microsoft.com/office/drawing/2014/main" id="{05E89E4F-8340-4362-9920-892144508D77}"/>
              </a:ext>
            </a:extLst>
          </p:cNvPr>
          <p:cNvSpPr txBox="1">
            <a:spLocks/>
          </p:cNvSpPr>
          <p:nvPr/>
        </p:nvSpPr>
        <p:spPr>
          <a:xfrm>
            <a:off x="7708175" y="1194296"/>
            <a:ext cx="3217363" cy="5996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b="1" dirty="0"/>
              <a:t>Localized explainability</a:t>
            </a:r>
          </a:p>
        </p:txBody>
      </p:sp>
      <p:sp>
        <p:nvSpPr>
          <p:cNvPr id="23" name="Inhaltsplatzhalter 7">
            <a:extLst>
              <a:ext uri="{FF2B5EF4-FFF2-40B4-BE49-F238E27FC236}">
                <a16:creationId xmlns:a16="http://schemas.microsoft.com/office/drawing/2014/main" id="{3BFFAF60-3037-46B1-B7E6-3C0A0D398035}"/>
              </a:ext>
            </a:extLst>
          </p:cNvPr>
          <p:cNvSpPr txBox="1">
            <a:spLocks/>
          </p:cNvSpPr>
          <p:nvPr/>
        </p:nvSpPr>
        <p:spPr>
          <a:xfrm>
            <a:off x="1269956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Permutation invariance</a:t>
            </a:r>
            <a:endParaRPr lang="en-US" sz="2000" b="1" dirty="0"/>
          </a:p>
        </p:txBody>
      </p:sp>
      <p:sp>
        <p:nvSpPr>
          <p:cNvPr id="24" name="Inhaltsplatzhalter 7">
            <a:extLst>
              <a:ext uri="{FF2B5EF4-FFF2-40B4-BE49-F238E27FC236}">
                <a16:creationId xmlns:a16="http://schemas.microsoft.com/office/drawing/2014/main" id="{61C901B4-0E56-4F40-9310-421FD46B96A4}"/>
              </a:ext>
            </a:extLst>
          </p:cNvPr>
          <p:cNvSpPr txBox="1">
            <a:spLocks/>
          </p:cNvSpPr>
          <p:nvPr/>
        </p:nvSpPr>
        <p:spPr>
          <a:xfrm>
            <a:off x="4487318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Variable input size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369733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/>
      <p:bldP spid="23" grpId="0" uiExpand="1" build="p"/>
      <p:bldP spid="24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Graph Embeddings &amp; Kernels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36374" y="1472178"/>
            <a:ext cx="5319251" cy="1956822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B6210B49-C73B-4C02-82FD-00015DAFBE3C}"/>
              </a:ext>
            </a:extLst>
          </p:cNvPr>
          <p:cNvGrpSpPr/>
          <p:nvPr/>
        </p:nvGrpSpPr>
        <p:grpSpPr>
          <a:xfrm>
            <a:off x="1027889" y="3600519"/>
            <a:ext cx="10136219" cy="2574452"/>
            <a:chOff x="1027889" y="3600519"/>
            <a:chExt cx="10136219" cy="2574452"/>
          </a:xfrm>
        </p:grpSpPr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1732BA7D-9D9A-4EE0-BDC6-5B67AAA531A2}"/>
                </a:ext>
              </a:extLst>
            </p:cNvPr>
            <p:cNvGrpSpPr/>
            <p:nvPr/>
          </p:nvGrpSpPr>
          <p:grpSpPr>
            <a:xfrm>
              <a:off x="1027889" y="3955163"/>
              <a:ext cx="10136219" cy="2219808"/>
              <a:chOff x="1186952" y="4100361"/>
              <a:chExt cx="10136219" cy="2219808"/>
            </a:xfrm>
          </p:grpSpPr>
          <p:grpSp>
            <p:nvGrpSpPr>
              <p:cNvPr id="6" name="Gruppieren 5">
                <a:extLst>
                  <a:ext uri="{FF2B5EF4-FFF2-40B4-BE49-F238E27FC236}">
                    <a16:creationId xmlns:a16="http://schemas.microsoft.com/office/drawing/2014/main" id="{D31FEFA8-C979-49BF-AB69-9FF7217A20F0}"/>
                  </a:ext>
                </a:extLst>
              </p:cNvPr>
              <p:cNvGrpSpPr/>
              <p:nvPr/>
            </p:nvGrpSpPr>
            <p:grpSpPr>
              <a:xfrm>
                <a:off x="1186952" y="4100361"/>
                <a:ext cx="3486416" cy="1595981"/>
                <a:chOff x="1186952" y="4100361"/>
                <a:chExt cx="3486416" cy="1595981"/>
              </a:xfrm>
            </p:grpSpPr>
            <p:sp>
              <p:nvSpPr>
                <p:cNvPr id="18" name="Inhaltsplatzhalter 7">
                  <a:extLst>
                    <a:ext uri="{FF2B5EF4-FFF2-40B4-BE49-F238E27FC236}">
                      <a16:creationId xmlns:a16="http://schemas.microsoft.com/office/drawing/2014/main" id="{2BA2DF2F-ABA6-4B51-A79B-8EB2774AF7B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186952" y="4100361"/>
                  <a:ext cx="3486416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Fingerprint embeddings</a:t>
                  </a:r>
                </a:p>
              </p:txBody>
            </p:sp>
            <p:sp>
              <p:nvSpPr>
                <p:cNvPr id="19" name="Inhaltsplatzhalter 7">
                  <a:extLst>
                    <a:ext uri="{FF2B5EF4-FFF2-40B4-BE49-F238E27FC236}">
                      <a16:creationId xmlns:a16="http://schemas.microsoft.com/office/drawing/2014/main" id="{F1EE9628-9D01-4061-9091-0E49BA577EB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979407" y="4984666"/>
                  <a:ext cx="1901505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graph2vec</a:t>
                  </a:r>
                </a:p>
              </p:txBody>
            </p:sp>
          </p:grpSp>
          <p:grpSp>
            <p:nvGrpSpPr>
              <p:cNvPr id="8" name="Gruppieren 7">
                <a:extLst>
                  <a:ext uri="{FF2B5EF4-FFF2-40B4-BE49-F238E27FC236}">
                    <a16:creationId xmlns:a16="http://schemas.microsoft.com/office/drawing/2014/main" id="{7BF96CA9-40D5-4A60-891F-F52E8DD9784E}"/>
                  </a:ext>
                </a:extLst>
              </p:cNvPr>
              <p:cNvGrpSpPr/>
              <p:nvPr/>
            </p:nvGrpSpPr>
            <p:grpSpPr>
              <a:xfrm>
                <a:off x="5205148" y="4100534"/>
                <a:ext cx="3486416" cy="2219635"/>
                <a:chOff x="4846693" y="4100361"/>
                <a:chExt cx="3486416" cy="2219635"/>
              </a:xfrm>
            </p:grpSpPr>
            <p:sp>
              <p:nvSpPr>
                <p:cNvPr id="20" name="Inhaltsplatzhalter 7">
                  <a:extLst>
                    <a:ext uri="{FF2B5EF4-FFF2-40B4-BE49-F238E27FC236}">
                      <a16:creationId xmlns:a16="http://schemas.microsoft.com/office/drawing/2014/main" id="{01B30A4F-077B-4786-ADB2-CFC2AD4DA61C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126372" y="4100361"/>
                  <a:ext cx="2927058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WL subtree kernel</a:t>
                  </a:r>
                </a:p>
              </p:txBody>
            </p:sp>
            <p:sp>
              <p:nvSpPr>
                <p:cNvPr id="23" name="Inhaltsplatzhalter 7">
                  <a:extLst>
                    <a:ext uri="{FF2B5EF4-FFF2-40B4-BE49-F238E27FC236}">
                      <a16:creationId xmlns:a16="http://schemas.microsoft.com/office/drawing/2014/main" id="{2C1FE1C6-01F9-4A31-99BE-D585194E9F6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46693" y="4984666"/>
                  <a:ext cx="3486416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WL shortest-path kernel</a:t>
                  </a:r>
                </a:p>
              </p:txBody>
            </p:sp>
            <p:sp>
              <p:nvSpPr>
                <p:cNvPr id="30" name="Inhaltsplatzhalter 7">
                  <a:extLst>
                    <a:ext uri="{FF2B5EF4-FFF2-40B4-BE49-F238E27FC236}">
                      <a16:creationId xmlns:a16="http://schemas.microsoft.com/office/drawing/2014/main" id="{A41B7B83-F7A5-49CB-940C-EFBEEF48FF7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46693" y="5608320"/>
                  <a:ext cx="3486416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…</a:t>
                  </a:r>
                </a:p>
              </p:txBody>
            </p:sp>
          </p:grpSp>
          <p:grpSp>
            <p:nvGrpSpPr>
              <p:cNvPr id="10" name="Gruppieren 9">
                <a:extLst>
                  <a:ext uri="{FF2B5EF4-FFF2-40B4-BE49-F238E27FC236}">
                    <a16:creationId xmlns:a16="http://schemas.microsoft.com/office/drawing/2014/main" id="{6E6B9F69-48BA-4BD1-925C-181345D02F35}"/>
                  </a:ext>
                </a:extLst>
              </p:cNvPr>
              <p:cNvGrpSpPr/>
              <p:nvPr/>
            </p:nvGrpSpPr>
            <p:grpSpPr>
              <a:xfrm>
                <a:off x="9223345" y="4100361"/>
                <a:ext cx="2099826" cy="1595981"/>
                <a:chOff x="9223345" y="4100361"/>
                <a:chExt cx="2099826" cy="1595981"/>
              </a:xfrm>
            </p:grpSpPr>
            <p:sp>
              <p:nvSpPr>
                <p:cNvPr id="26" name="Inhaltsplatzhalter 7">
                  <a:extLst>
                    <a:ext uri="{FF2B5EF4-FFF2-40B4-BE49-F238E27FC236}">
                      <a16:creationId xmlns:a16="http://schemas.microsoft.com/office/drawing/2014/main" id="{9FC28BB5-3022-4E98-A2CD-B5BFD29CD9C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223345" y="4100361"/>
                  <a:ext cx="2099826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2-LWL kernel</a:t>
                  </a:r>
                </a:p>
              </p:txBody>
            </p:sp>
            <p:sp>
              <p:nvSpPr>
                <p:cNvPr id="27" name="Inhaltsplatzhalter 7">
                  <a:extLst>
                    <a:ext uri="{FF2B5EF4-FFF2-40B4-BE49-F238E27FC236}">
                      <a16:creationId xmlns:a16="http://schemas.microsoft.com/office/drawing/2014/main" id="{BAA8FBC5-617B-4B15-A82F-745528C1D9D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223345" y="4984666"/>
                  <a:ext cx="2099826" cy="711676"/>
                </a:xfrm>
                <a:prstGeom prst="rect">
                  <a:avLst/>
                </a:prstGeom>
              </p:spPr>
              <p:txBody>
                <a:bodyPr anchor="ctr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 fontAlgn="auto">
                    <a:lnSpc>
                      <a:spcPct val="100000"/>
                    </a:lnSpc>
                    <a:spcBef>
                      <a:spcPts val="2400"/>
                    </a:spcBef>
                    <a:spcAft>
                      <a:spcPts val="0"/>
                    </a:spcAft>
                    <a:buNone/>
                  </a:pPr>
                  <a:r>
                    <a:rPr lang="en-US" sz="2400" dirty="0"/>
                    <a:t>2-GWL kernel</a:t>
                  </a:r>
                </a:p>
              </p:txBody>
            </p:sp>
          </p:grpSp>
        </p:grpSp>
        <p:sp>
          <p:nvSpPr>
            <p:cNvPr id="28" name="Geschweifte Klammer rechts 27">
              <a:extLst>
                <a:ext uri="{FF2B5EF4-FFF2-40B4-BE49-F238E27FC236}">
                  <a16:creationId xmlns:a16="http://schemas.microsoft.com/office/drawing/2014/main" id="{468EC257-E7BD-4242-B1CE-BBE0E8240681}"/>
                </a:ext>
              </a:extLst>
            </p:cNvPr>
            <p:cNvSpPr/>
            <p:nvPr/>
          </p:nvSpPr>
          <p:spPr>
            <a:xfrm rot="16200000">
              <a:off x="5914619" y="-1156771"/>
              <a:ext cx="362759" cy="9877340"/>
            </a:xfrm>
            <a:prstGeom prst="rightBrace">
              <a:avLst>
                <a:gd name="adj1" fmla="val 64991"/>
                <a:gd name="adj2" fmla="val 54820"/>
              </a:avLst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Ellipse 30">
            <a:extLst>
              <a:ext uri="{FF2B5EF4-FFF2-40B4-BE49-F238E27FC236}">
                <a16:creationId xmlns:a16="http://schemas.microsoft.com/office/drawing/2014/main" id="{A7E0A932-41D7-4EED-A9D4-D037EBEE533B}"/>
              </a:ext>
            </a:extLst>
          </p:cNvPr>
          <p:cNvSpPr/>
          <p:nvPr/>
        </p:nvSpPr>
        <p:spPr>
          <a:xfrm>
            <a:off x="5281873" y="3923488"/>
            <a:ext cx="3023228" cy="782738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45753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Word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WL Subtree Kernel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115D9F36-4F33-4063-B7F4-C47A7A1D32C7}"/>
              </a:ext>
            </a:extLst>
          </p:cNvPr>
          <p:cNvGrpSpPr/>
          <p:nvPr/>
        </p:nvGrpSpPr>
        <p:grpSpPr>
          <a:xfrm>
            <a:off x="3710332" y="5161402"/>
            <a:ext cx="4771335" cy="711676"/>
            <a:chOff x="1337976" y="5181036"/>
            <a:chExt cx="4771335" cy="711676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2C9B6BDD-A5CF-473E-9471-D5219B9EA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715310" y="5243400"/>
              <a:ext cx="1394001" cy="586948"/>
            </a:xfrm>
            <a:prstGeom prst="rect">
              <a:avLst/>
            </a:prstGeom>
          </p:spPr>
        </p:pic>
        <p:sp>
          <p:nvSpPr>
            <p:cNvPr id="24" name="Inhaltsplatzhalter 7">
              <a:extLst>
                <a:ext uri="{FF2B5EF4-FFF2-40B4-BE49-F238E27FC236}">
                  <a16:creationId xmlns:a16="http://schemas.microsoft.com/office/drawing/2014/main" id="{2C4A418C-050D-4E0E-8BBD-941B711A3CAD}"/>
                </a:ext>
              </a:extLst>
            </p:cNvPr>
            <p:cNvSpPr txBox="1">
              <a:spLocks/>
            </p:cNvSpPr>
            <p:nvPr/>
          </p:nvSpPr>
          <p:spPr>
            <a:xfrm>
              <a:off x="1337976" y="5181036"/>
              <a:ext cx="3405998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1-WL color embedding:</a:t>
              </a:r>
            </a:p>
          </p:txBody>
        </p:sp>
      </p:grpSp>
      <p:pic>
        <p:nvPicPr>
          <p:cNvPr id="16" name="Grafik 15">
            <a:extLst>
              <a:ext uri="{FF2B5EF4-FFF2-40B4-BE49-F238E27FC236}">
                <a16:creationId xmlns:a16="http://schemas.microsoft.com/office/drawing/2014/main" id="{3C05F76A-8A04-406E-8473-7BC03AA1FD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06936" y="1925162"/>
            <a:ext cx="5985736" cy="216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077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WL Subtree Kernel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22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314C0E5-691E-4A57-8D69-968A3F5B5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2408" y="1764004"/>
            <a:ext cx="8587184" cy="3329992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E379CC5-3F1E-4483-88E8-2B6F3EC47C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802408" y="1764004"/>
            <a:ext cx="8587184" cy="332999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2E6D6EC-D48D-402D-AA5F-857AF166FF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802409" y="1764004"/>
            <a:ext cx="8587181" cy="3329991"/>
          </a:xfrm>
          <a:prstGeom prst="rect">
            <a:avLst/>
          </a:prstGeom>
        </p:spPr>
      </p:pic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E0C21D4D-18BC-4148-B445-45F5D3309EA7}"/>
              </a:ext>
            </a:extLst>
          </p:cNvPr>
          <p:cNvSpPr txBox="1">
            <a:spLocks/>
          </p:cNvSpPr>
          <p:nvPr/>
        </p:nvSpPr>
        <p:spPr>
          <a:xfrm>
            <a:off x="2377394" y="5369335"/>
            <a:ext cx="7366420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Each</a:t>
            </a:r>
            <a:r>
              <a:rPr lang="de-DE" sz="2400" dirty="0"/>
              <a:t> W</a:t>
            </a:r>
            <a:r>
              <a:rPr lang="en-US" sz="2400" dirty="0"/>
              <a:t>L color corresponds to a subtree</a:t>
            </a:r>
          </a:p>
        </p:txBody>
      </p:sp>
    </p:spTree>
    <p:extLst>
      <p:ext uri="{BB962C8B-B14F-4D97-AF65-F5344CB8AC3E}">
        <p14:creationId xmlns:p14="http://schemas.microsoft.com/office/powerpoint/2010/main" val="920084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WL Subtree Kernel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20,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24" name="Inhaltsplatzhalter 7">
            <a:extLst>
              <a:ext uri="{FF2B5EF4-FFF2-40B4-BE49-F238E27FC236}">
                <a16:creationId xmlns:a16="http://schemas.microsoft.com/office/drawing/2014/main" id="{2C4A418C-050D-4E0E-8BBD-941B711A3CAD}"/>
              </a:ext>
            </a:extLst>
          </p:cNvPr>
          <p:cNvSpPr txBox="1">
            <a:spLocks/>
          </p:cNvSpPr>
          <p:nvPr/>
        </p:nvSpPr>
        <p:spPr>
          <a:xfrm>
            <a:off x="3710332" y="5161402"/>
            <a:ext cx="3405998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1-WL color embedding: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3C05F76A-8A04-406E-8473-7BC03AA1F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06936" y="1925162"/>
            <a:ext cx="5985736" cy="2165626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0AB0926-8947-4448-8DA0-6BF9E8BF18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85516" y="5221050"/>
            <a:ext cx="410863" cy="586947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32198C68-8552-487B-85C9-A661F2998F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98531" y="5221050"/>
            <a:ext cx="308147" cy="586947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5ECAB3E9-9F53-4CAE-B9E9-7D08F85242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06678" y="5221050"/>
            <a:ext cx="308147" cy="586947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A4CDA845-AD86-44B0-8801-533FC0E9E5E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14825" y="5221050"/>
            <a:ext cx="366842" cy="58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872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WL Subtree Kernel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20,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24" name="Inhaltsplatzhalter 7">
            <a:extLst>
              <a:ext uri="{FF2B5EF4-FFF2-40B4-BE49-F238E27FC236}">
                <a16:creationId xmlns:a16="http://schemas.microsoft.com/office/drawing/2014/main" id="{2C4A418C-050D-4E0E-8BBD-941B711A3CAD}"/>
              </a:ext>
            </a:extLst>
          </p:cNvPr>
          <p:cNvSpPr txBox="1">
            <a:spLocks/>
          </p:cNvSpPr>
          <p:nvPr/>
        </p:nvSpPr>
        <p:spPr>
          <a:xfrm>
            <a:off x="488953" y="1675778"/>
            <a:ext cx="3405998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1-WL color embedding: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C0AB0926-8947-4448-8DA0-6BF9E8BF1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64137" y="1735426"/>
            <a:ext cx="410863" cy="586947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32198C68-8552-487B-85C9-A661F2998F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42533" y="1735426"/>
            <a:ext cx="308147" cy="586947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5ECAB3E9-9F53-4CAE-B9E9-7D08F85242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65363" y="1735426"/>
            <a:ext cx="308147" cy="586947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A4CDA845-AD86-44B0-8801-533FC0E9E5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220427" y="1735426"/>
            <a:ext cx="366842" cy="58694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F8C5447-4F50-4683-9821-76C429A195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66171" y="2634571"/>
            <a:ext cx="7186048" cy="2902056"/>
          </a:xfrm>
          <a:prstGeom prst="rect">
            <a:avLst/>
          </a:prstGeom>
        </p:spPr>
      </p:pic>
      <p:sp>
        <p:nvSpPr>
          <p:cNvPr id="14" name="Ellipse 13">
            <a:extLst>
              <a:ext uri="{FF2B5EF4-FFF2-40B4-BE49-F238E27FC236}">
                <a16:creationId xmlns:a16="http://schemas.microsoft.com/office/drawing/2014/main" id="{175F5939-10ED-4A82-83A6-D61EDCC9C937}"/>
              </a:ext>
            </a:extLst>
          </p:cNvPr>
          <p:cNvSpPr/>
          <p:nvPr/>
        </p:nvSpPr>
        <p:spPr>
          <a:xfrm>
            <a:off x="4379059" y="3094149"/>
            <a:ext cx="1972222" cy="1982900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73984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Graph Embeddings &amp; Kernels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20,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07FF1BD-2908-4CD1-8B96-F2A3AEE19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57327" y="1245766"/>
            <a:ext cx="10477346" cy="3401736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20F13B76-F2FF-4462-BFE6-280DE288A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57327" y="1245766"/>
            <a:ext cx="10477346" cy="340173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107C34E8-4FCC-4526-8E90-A88A18C928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501113" y="5106676"/>
            <a:ext cx="9118982" cy="790500"/>
          </a:xfrm>
          <a:prstGeom prst="rect">
            <a:avLst/>
          </a:prstGeom>
        </p:spPr>
      </p:pic>
      <p:sp>
        <p:nvSpPr>
          <p:cNvPr id="29" name="Rechteck 28">
            <a:extLst>
              <a:ext uri="{FF2B5EF4-FFF2-40B4-BE49-F238E27FC236}">
                <a16:creationId xmlns:a16="http://schemas.microsoft.com/office/drawing/2014/main" id="{8BD696FB-6A98-4253-BED0-AE761DB7D1F6}"/>
              </a:ext>
            </a:extLst>
          </p:cNvPr>
          <p:cNvSpPr/>
          <p:nvPr/>
        </p:nvSpPr>
        <p:spPr>
          <a:xfrm>
            <a:off x="6006519" y="5106676"/>
            <a:ext cx="4684368" cy="79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1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G​raph Embeddings &amp; Kernels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20,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36374" y="1472178"/>
            <a:ext cx="5319251" cy="1956822"/>
          </a:xfrm>
          <a:prstGeom prst="rect">
            <a:avLst/>
          </a:prstGeom>
        </p:spPr>
      </p:pic>
      <p:sp>
        <p:nvSpPr>
          <p:cNvPr id="20" name="Inhaltsplatzhalter 7">
            <a:extLst>
              <a:ext uri="{FF2B5EF4-FFF2-40B4-BE49-F238E27FC236}">
                <a16:creationId xmlns:a16="http://schemas.microsoft.com/office/drawing/2014/main" id="{01B30A4F-077B-4786-ADB2-CFC2AD4DA61C}"/>
              </a:ext>
            </a:extLst>
          </p:cNvPr>
          <p:cNvSpPr txBox="1">
            <a:spLocks/>
          </p:cNvSpPr>
          <p:nvPr/>
        </p:nvSpPr>
        <p:spPr>
          <a:xfrm>
            <a:off x="5782955" y="3955336"/>
            <a:ext cx="2927058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B050"/>
                </a:solidFill>
              </a:rPr>
              <a:t>WL subtree kernel</a:t>
            </a: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ABA4EC9E-3EB0-4560-B77D-263EA79EE6F1}"/>
              </a:ext>
            </a:extLst>
          </p:cNvPr>
          <p:cNvGrpSpPr/>
          <p:nvPr/>
        </p:nvGrpSpPr>
        <p:grpSpPr>
          <a:xfrm>
            <a:off x="1703189" y="3955163"/>
            <a:ext cx="9645476" cy="1596154"/>
            <a:chOff x="1703189" y="3955163"/>
            <a:chExt cx="9645476" cy="1596154"/>
          </a:xfrm>
        </p:grpSpPr>
        <p:sp>
          <p:nvSpPr>
            <p:cNvPr id="18" name="Inhaltsplatzhalter 7">
              <a:extLst>
                <a:ext uri="{FF2B5EF4-FFF2-40B4-BE49-F238E27FC236}">
                  <a16:creationId xmlns:a16="http://schemas.microsoft.com/office/drawing/2014/main" id="{2BA2DF2F-ABA6-4B51-A79B-8EB2774AF7B3}"/>
                </a:ext>
              </a:extLst>
            </p:cNvPr>
            <p:cNvSpPr txBox="1">
              <a:spLocks/>
            </p:cNvSpPr>
            <p:nvPr/>
          </p:nvSpPr>
          <p:spPr>
            <a:xfrm>
              <a:off x="1703189" y="3955163"/>
              <a:ext cx="34864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Fingerprint embeddings</a:t>
              </a:r>
            </a:p>
          </p:txBody>
        </p:sp>
        <p:sp>
          <p:nvSpPr>
            <p:cNvPr id="19" name="Inhaltsplatzhalter 7">
              <a:extLst>
                <a:ext uri="{FF2B5EF4-FFF2-40B4-BE49-F238E27FC236}">
                  <a16:creationId xmlns:a16="http://schemas.microsoft.com/office/drawing/2014/main" id="{F1EE9628-9D01-4061-9091-0E49BA577EB1}"/>
                </a:ext>
              </a:extLst>
            </p:cNvPr>
            <p:cNvSpPr txBox="1">
              <a:spLocks/>
            </p:cNvSpPr>
            <p:nvPr/>
          </p:nvSpPr>
          <p:spPr>
            <a:xfrm>
              <a:off x="2495644" y="4839468"/>
              <a:ext cx="1901505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graph2vec</a:t>
              </a:r>
            </a:p>
          </p:txBody>
        </p:sp>
        <p:sp>
          <p:nvSpPr>
            <p:cNvPr id="23" name="Inhaltsplatzhalter 7">
              <a:extLst>
                <a:ext uri="{FF2B5EF4-FFF2-40B4-BE49-F238E27FC236}">
                  <a16:creationId xmlns:a16="http://schemas.microsoft.com/office/drawing/2014/main" id="{2C1FE1C6-01F9-4A31-99BE-D585194E9F63}"/>
                </a:ext>
              </a:extLst>
            </p:cNvPr>
            <p:cNvSpPr txBox="1">
              <a:spLocks/>
            </p:cNvSpPr>
            <p:nvPr/>
          </p:nvSpPr>
          <p:spPr>
            <a:xfrm>
              <a:off x="5503276" y="4839641"/>
              <a:ext cx="34864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WL shortest-path kernel</a:t>
              </a:r>
            </a:p>
          </p:txBody>
        </p:sp>
        <p:sp>
          <p:nvSpPr>
            <p:cNvPr id="26" name="Inhaltsplatzhalter 7">
              <a:extLst>
                <a:ext uri="{FF2B5EF4-FFF2-40B4-BE49-F238E27FC236}">
                  <a16:creationId xmlns:a16="http://schemas.microsoft.com/office/drawing/2014/main" id="{9FC28BB5-3022-4E98-A2CD-B5BFD29CD9C8}"/>
                </a:ext>
              </a:extLst>
            </p:cNvPr>
            <p:cNvSpPr txBox="1">
              <a:spLocks/>
            </p:cNvSpPr>
            <p:nvPr/>
          </p:nvSpPr>
          <p:spPr>
            <a:xfrm>
              <a:off x="9248839" y="3955163"/>
              <a:ext cx="209982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2-LWL kernel</a:t>
              </a:r>
            </a:p>
          </p:txBody>
        </p:sp>
        <p:sp>
          <p:nvSpPr>
            <p:cNvPr id="27" name="Inhaltsplatzhalter 7">
              <a:extLst>
                <a:ext uri="{FF2B5EF4-FFF2-40B4-BE49-F238E27FC236}">
                  <a16:creationId xmlns:a16="http://schemas.microsoft.com/office/drawing/2014/main" id="{BAA8FBC5-617B-4B15-A82F-745528C1D9DB}"/>
                </a:ext>
              </a:extLst>
            </p:cNvPr>
            <p:cNvSpPr txBox="1">
              <a:spLocks/>
            </p:cNvSpPr>
            <p:nvPr/>
          </p:nvSpPr>
          <p:spPr>
            <a:xfrm>
              <a:off x="9248839" y="4839468"/>
              <a:ext cx="209982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2-GWL kernel</a:t>
              </a:r>
            </a:p>
          </p:txBody>
        </p:sp>
      </p:grpSp>
      <p:sp>
        <p:nvSpPr>
          <p:cNvPr id="28" name="Geschweifte Klammer rechts 27">
            <a:extLst>
              <a:ext uri="{FF2B5EF4-FFF2-40B4-BE49-F238E27FC236}">
                <a16:creationId xmlns:a16="http://schemas.microsoft.com/office/drawing/2014/main" id="{468EC257-E7BD-4242-B1CE-BBE0E8240681}"/>
              </a:ext>
            </a:extLst>
          </p:cNvPr>
          <p:cNvSpPr/>
          <p:nvPr/>
        </p:nvSpPr>
        <p:spPr>
          <a:xfrm rot="16200000">
            <a:off x="6332668" y="-945303"/>
            <a:ext cx="362759" cy="9454402"/>
          </a:xfrm>
          <a:prstGeom prst="rightBrace">
            <a:avLst>
              <a:gd name="adj1" fmla="val 64991"/>
              <a:gd name="adj2" fmla="val 49946"/>
            </a:avLst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B0BBD9D-5433-459C-AB87-5BFC753FDDFA}"/>
              </a:ext>
            </a:extLst>
          </p:cNvPr>
          <p:cNvGrpSpPr/>
          <p:nvPr/>
        </p:nvGrpSpPr>
        <p:grpSpPr>
          <a:xfrm>
            <a:off x="218720" y="4082471"/>
            <a:ext cx="1308689" cy="1341364"/>
            <a:chOff x="218720" y="4082471"/>
            <a:chExt cx="1308689" cy="1341364"/>
          </a:xfrm>
        </p:grpSpPr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A572B2F7-B0F5-4839-866F-78A9C721777B}"/>
                </a:ext>
              </a:extLst>
            </p:cNvPr>
            <p:cNvSpPr/>
            <p:nvPr/>
          </p:nvSpPr>
          <p:spPr>
            <a:xfrm>
              <a:off x="218720" y="4082471"/>
              <a:ext cx="1308689" cy="45705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Roboto Light" panose="020B0604020202020204" charset="0"/>
                  <a:ea typeface="Roboto Light" panose="020B0604020202020204" charset="0"/>
                </a:rPr>
                <a:t>LTA-like</a:t>
              </a:r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E0E06BA5-E404-4069-B0B6-376E50274AAB}"/>
                </a:ext>
              </a:extLst>
            </p:cNvPr>
            <p:cNvSpPr/>
            <p:nvPr/>
          </p:nvSpPr>
          <p:spPr>
            <a:xfrm>
              <a:off x="218720" y="4966776"/>
              <a:ext cx="1308689" cy="457059"/>
            </a:xfrm>
            <a:prstGeom prst="rect">
              <a:avLst/>
            </a:prstGeom>
            <a:solidFill>
              <a:srgbClr val="B000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Roboto Light" panose="020B0604020202020204" charset="0"/>
                  <a:ea typeface="Roboto Light" panose="020B0604020202020204" charset="0"/>
                </a:rPr>
                <a:t>non-LTA</a:t>
              </a:r>
            </a:p>
          </p:txBody>
        </p:sp>
      </p:grp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512A91D4-B996-4C28-BB34-C118D54BE481}"/>
              </a:ext>
            </a:extLst>
          </p:cNvPr>
          <p:cNvGrpSpPr/>
          <p:nvPr/>
        </p:nvGrpSpPr>
        <p:grpSpPr>
          <a:xfrm>
            <a:off x="1703189" y="3954216"/>
            <a:ext cx="9645476" cy="1596154"/>
            <a:chOff x="1703189" y="3955163"/>
            <a:chExt cx="9645476" cy="1596154"/>
          </a:xfrm>
        </p:grpSpPr>
        <p:sp>
          <p:nvSpPr>
            <p:cNvPr id="34" name="Inhaltsplatzhalter 7">
              <a:extLst>
                <a:ext uri="{FF2B5EF4-FFF2-40B4-BE49-F238E27FC236}">
                  <a16:creationId xmlns:a16="http://schemas.microsoft.com/office/drawing/2014/main" id="{743BE382-469F-408B-A389-34BD39438885}"/>
                </a:ext>
              </a:extLst>
            </p:cNvPr>
            <p:cNvSpPr txBox="1">
              <a:spLocks/>
            </p:cNvSpPr>
            <p:nvPr/>
          </p:nvSpPr>
          <p:spPr>
            <a:xfrm>
              <a:off x="1703189" y="3955163"/>
              <a:ext cx="34864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00B050"/>
                  </a:solidFill>
                </a:rPr>
                <a:t>Fingerprint embeddings</a:t>
              </a:r>
            </a:p>
          </p:txBody>
        </p:sp>
        <p:sp>
          <p:nvSpPr>
            <p:cNvPr id="35" name="Inhaltsplatzhalter 7">
              <a:extLst>
                <a:ext uri="{FF2B5EF4-FFF2-40B4-BE49-F238E27FC236}">
                  <a16:creationId xmlns:a16="http://schemas.microsoft.com/office/drawing/2014/main" id="{250C5053-2982-4BB2-B91C-BC2AD72AE271}"/>
                </a:ext>
              </a:extLst>
            </p:cNvPr>
            <p:cNvSpPr txBox="1">
              <a:spLocks/>
            </p:cNvSpPr>
            <p:nvPr/>
          </p:nvSpPr>
          <p:spPr>
            <a:xfrm>
              <a:off x="2495644" y="4839468"/>
              <a:ext cx="1901505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C00000"/>
                  </a:solidFill>
                </a:rPr>
                <a:t>graph2vec</a:t>
              </a:r>
            </a:p>
          </p:txBody>
        </p:sp>
        <p:sp>
          <p:nvSpPr>
            <p:cNvPr id="36" name="Inhaltsplatzhalter 7">
              <a:extLst>
                <a:ext uri="{FF2B5EF4-FFF2-40B4-BE49-F238E27FC236}">
                  <a16:creationId xmlns:a16="http://schemas.microsoft.com/office/drawing/2014/main" id="{BF707702-260A-44C6-BE35-7E02347F2E13}"/>
                </a:ext>
              </a:extLst>
            </p:cNvPr>
            <p:cNvSpPr txBox="1">
              <a:spLocks/>
            </p:cNvSpPr>
            <p:nvPr/>
          </p:nvSpPr>
          <p:spPr>
            <a:xfrm>
              <a:off x="5503276" y="4839641"/>
              <a:ext cx="348641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C00000"/>
                  </a:solidFill>
                </a:rPr>
                <a:t>WL shortest-path kernel</a:t>
              </a:r>
            </a:p>
          </p:txBody>
        </p:sp>
        <p:sp>
          <p:nvSpPr>
            <p:cNvPr id="37" name="Inhaltsplatzhalter 7">
              <a:extLst>
                <a:ext uri="{FF2B5EF4-FFF2-40B4-BE49-F238E27FC236}">
                  <a16:creationId xmlns:a16="http://schemas.microsoft.com/office/drawing/2014/main" id="{71B304C0-9958-47DB-AF32-036CE695E94D}"/>
                </a:ext>
              </a:extLst>
            </p:cNvPr>
            <p:cNvSpPr txBox="1">
              <a:spLocks/>
            </p:cNvSpPr>
            <p:nvPr/>
          </p:nvSpPr>
          <p:spPr>
            <a:xfrm>
              <a:off x="9248839" y="3955163"/>
              <a:ext cx="209982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00B050"/>
                  </a:solidFill>
                </a:rPr>
                <a:t>2-LWL kernel</a:t>
              </a:r>
            </a:p>
          </p:txBody>
        </p:sp>
        <p:sp>
          <p:nvSpPr>
            <p:cNvPr id="38" name="Inhaltsplatzhalter 7">
              <a:extLst>
                <a:ext uri="{FF2B5EF4-FFF2-40B4-BE49-F238E27FC236}">
                  <a16:creationId xmlns:a16="http://schemas.microsoft.com/office/drawing/2014/main" id="{414BEFC4-188F-4252-93EC-07B7233CB147}"/>
                </a:ext>
              </a:extLst>
            </p:cNvPr>
            <p:cNvSpPr txBox="1">
              <a:spLocks/>
            </p:cNvSpPr>
            <p:nvPr/>
          </p:nvSpPr>
          <p:spPr>
            <a:xfrm>
              <a:off x="9248839" y="4839468"/>
              <a:ext cx="209982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C00000"/>
                  </a:solidFill>
                </a:rPr>
                <a:t>2-GWL kernel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66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20,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732A006-E0A2-4C34-9AE4-D110027E5FDD}"/>
              </a:ext>
            </a:extLst>
          </p:cNvPr>
          <p:cNvGrpSpPr/>
          <p:nvPr/>
        </p:nvGrpSpPr>
        <p:grpSpPr>
          <a:xfrm>
            <a:off x="1977457" y="1016024"/>
            <a:ext cx="4400550" cy="2200333"/>
            <a:chOff x="3031659" y="868685"/>
            <a:chExt cx="4400550" cy="2200333"/>
          </a:xfrm>
        </p:grpSpPr>
        <p:sp>
          <p:nvSpPr>
            <p:cNvPr id="11" name="Inhaltsplatzhalter 7">
              <a:extLst>
                <a:ext uri="{FF2B5EF4-FFF2-40B4-BE49-F238E27FC236}">
                  <a16:creationId xmlns:a16="http://schemas.microsoft.com/office/drawing/2014/main" id="{35478ECF-BC7F-4E35-A224-DC9377A7594A}"/>
                </a:ext>
              </a:extLst>
            </p:cNvPr>
            <p:cNvSpPr txBox="1">
              <a:spLocks/>
            </p:cNvSpPr>
            <p:nvPr/>
          </p:nvSpPr>
          <p:spPr>
            <a:xfrm>
              <a:off x="3787051" y="868685"/>
              <a:ext cx="1129295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3200" b="1" dirty="0"/>
                <a:t>LTA</a:t>
              </a:r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FC35C1AE-B054-480D-8D85-3A5C74FC0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31659" y="1154493"/>
              <a:ext cx="4400550" cy="1914525"/>
            </a:xfrm>
            <a:prstGeom prst="rect">
              <a:avLst/>
            </a:prstGeom>
          </p:spPr>
        </p:pic>
      </p:grp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0CAF845F-72F1-4EC8-923F-C0578B77EA13}"/>
              </a:ext>
            </a:extLst>
          </p:cNvPr>
          <p:cNvCxnSpPr>
            <a:cxnSpLocks/>
          </p:cNvCxnSpPr>
          <p:nvPr/>
        </p:nvCxnSpPr>
        <p:spPr>
          <a:xfrm>
            <a:off x="8111282" y="1069596"/>
            <a:ext cx="0" cy="503970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8E13D1B0-77D0-4D4E-95EB-4C686186D210}"/>
              </a:ext>
            </a:extLst>
          </p:cNvPr>
          <p:cNvGrpSpPr/>
          <p:nvPr/>
        </p:nvGrpSpPr>
        <p:grpSpPr>
          <a:xfrm>
            <a:off x="8236408" y="1301832"/>
            <a:ext cx="3696924" cy="4680520"/>
            <a:chOff x="8236408" y="1301832"/>
            <a:chExt cx="3696924" cy="4680520"/>
          </a:xfrm>
        </p:grpSpPr>
        <p:sp>
          <p:nvSpPr>
            <p:cNvPr id="26" name="Inhaltsplatzhalter 7">
              <a:extLst>
                <a:ext uri="{FF2B5EF4-FFF2-40B4-BE49-F238E27FC236}">
                  <a16:creationId xmlns:a16="http://schemas.microsoft.com/office/drawing/2014/main" id="{021D6FC1-90DA-4584-A27B-3E34934B906A}"/>
                </a:ext>
              </a:extLst>
            </p:cNvPr>
            <p:cNvSpPr txBox="1">
              <a:spLocks/>
            </p:cNvSpPr>
            <p:nvPr/>
          </p:nvSpPr>
          <p:spPr>
            <a:xfrm>
              <a:off x="8315087" y="1301832"/>
              <a:ext cx="3618245" cy="4680520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is a general definition of LTA?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How does LTA relate to existing GC/GR methods?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are shortcomings of existing GC/GR methods?</a:t>
              </a:r>
              <a:br>
                <a:rPr lang="en-US" sz="2000" dirty="0"/>
              </a:br>
              <a:r>
                <a:rPr lang="en-US" sz="2000" dirty="0"/>
                <a:t>How can they be fixed?</a:t>
              </a: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B830CFE3-2BD8-40BF-AEFC-4B9EF948EA1A}"/>
                </a:ext>
              </a:extLst>
            </p:cNvPr>
            <p:cNvSpPr/>
            <p:nvPr/>
          </p:nvSpPr>
          <p:spPr>
            <a:xfrm>
              <a:off x="8236408" y="2988576"/>
              <a:ext cx="504056" cy="504056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DCAF2207-475B-4EA4-8451-9BEC1303A66A}"/>
              </a:ext>
            </a:extLst>
          </p:cNvPr>
          <p:cNvSpPr txBox="1">
            <a:spLocks/>
          </p:cNvSpPr>
          <p:nvPr/>
        </p:nvSpPr>
        <p:spPr>
          <a:xfrm>
            <a:off x="4543167" y="5569781"/>
            <a:ext cx="34214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8FD9D38-FB0F-42FA-8C61-E00A0F763F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6089" y="4217231"/>
            <a:ext cx="3295650" cy="135255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3859" y="4217231"/>
            <a:ext cx="3676650" cy="1352550"/>
          </a:xfrm>
          <a:prstGeom prst="rect">
            <a:avLst/>
          </a:prstGeom>
        </p:spPr>
      </p:pic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8D365E8-5D47-40F3-83A6-38C07451E8AE}"/>
              </a:ext>
            </a:extLst>
          </p:cNvPr>
          <p:cNvCxnSpPr>
            <a:cxnSpLocks/>
          </p:cNvCxnSpPr>
          <p:nvPr/>
        </p:nvCxnSpPr>
        <p:spPr>
          <a:xfrm flipV="1">
            <a:off x="2162184" y="3254928"/>
            <a:ext cx="1331831" cy="96230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BEE0204E-EBEC-4603-852E-4AE503810BC8}"/>
              </a:ext>
            </a:extLst>
          </p:cNvPr>
          <p:cNvCxnSpPr>
            <a:cxnSpLocks/>
          </p:cNvCxnSpPr>
          <p:nvPr/>
        </p:nvCxnSpPr>
        <p:spPr>
          <a:xfrm flipH="1" flipV="1">
            <a:off x="4764169" y="3254928"/>
            <a:ext cx="1331831" cy="96230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nhaltsplatzhalter 7">
            <a:extLst>
              <a:ext uri="{FF2B5EF4-FFF2-40B4-BE49-F238E27FC236}">
                <a16:creationId xmlns:a16="http://schemas.microsoft.com/office/drawing/2014/main" id="{672898CD-66F3-46FD-9C4F-680488EA8658}"/>
              </a:ext>
            </a:extLst>
          </p:cNvPr>
          <p:cNvSpPr txBox="1">
            <a:spLocks/>
          </p:cNvSpPr>
          <p:nvPr/>
        </p:nvSpPr>
        <p:spPr>
          <a:xfrm>
            <a:off x="5331323" y="3239973"/>
            <a:ext cx="436927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rgbClr val="C00000"/>
                </a:solidFill>
                <a:latin typeface="Roboto Light" panose="020B0604020202020204" charset="0"/>
                <a:ea typeface="Roboto Light" panose="020B0604020202020204" charset="0"/>
              </a:rPr>
              <a:t>?</a:t>
            </a:r>
            <a:endParaRPr lang="en-US" sz="2000" b="1" dirty="0">
              <a:solidFill>
                <a:srgbClr val="C00000"/>
              </a:solidFill>
              <a:latin typeface="Roboto Light" panose="020B0604020202020204" charset="0"/>
              <a:ea typeface="Roboto Light" panose="020B0604020202020204" charset="0"/>
            </a:endParaRPr>
          </a:p>
        </p:txBody>
      </p:sp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46637" y="5569781"/>
            <a:ext cx="40310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G​raph Embeddings &amp; Kernels</a:t>
            </a:r>
          </a:p>
        </p:txBody>
      </p:sp>
      <p:sp>
        <p:nvSpPr>
          <p:cNvPr id="29" name="Inhaltsplatzhalter 7">
            <a:extLst>
              <a:ext uri="{FF2B5EF4-FFF2-40B4-BE49-F238E27FC236}">
                <a16:creationId xmlns:a16="http://schemas.microsoft.com/office/drawing/2014/main" id="{5AADAE20-C3C1-427C-BD51-CC79C53B5781}"/>
              </a:ext>
            </a:extLst>
          </p:cNvPr>
          <p:cNvSpPr txBox="1">
            <a:spLocks/>
          </p:cNvSpPr>
          <p:nvPr/>
        </p:nvSpPr>
        <p:spPr>
          <a:xfrm>
            <a:off x="2421137" y="3289615"/>
            <a:ext cx="436927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  <a:endParaRPr lang="en-US" sz="2000" b="1" dirty="0">
              <a:solidFill>
                <a:srgbClr val="00B050"/>
              </a:solidFill>
              <a:latin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3593323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Word"/>
      </p:transition>
    </mc:Choice>
    <mc:Fallback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Graph Neural Networks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20,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279B7B64-BF8F-479D-97BD-D1EFBED3D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711984" y="1228900"/>
            <a:ext cx="4768031" cy="1956822"/>
          </a:xfrm>
          <a:prstGeom prst="rect">
            <a:avLst/>
          </a:prstGeom>
        </p:spPr>
      </p:pic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678865CC-0F49-4885-8EF9-FA12EFF6F718}"/>
              </a:ext>
            </a:extLst>
          </p:cNvPr>
          <p:cNvGrpSpPr/>
          <p:nvPr/>
        </p:nvGrpSpPr>
        <p:grpSpPr>
          <a:xfrm>
            <a:off x="542586" y="3223198"/>
            <a:ext cx="6992026" cy="2298543"/>
            <a:chOff x="542586" y="3223198"/>
            <a:chExt cx="6992026" cy="2298543"/>
          </a:xfrm>
        </p:grpSpPr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2F2282CD-56C4-4FBB-95BD-9E4CE53257CC}"/>
                </a:ext>
              </a:extLst>
            </p:cNvPr>
            <p:cNvCxnSpPr>
              <a:cxnSpLocks/>
              <a:endCxn id="43" idx="0"/>
            </p:cNvCxnSpPr>
            <p:nvPr/>
          </p:nvCxnSpPr>
          <p:spPr>
            <a:xfrm flipH="1">
              <a:off x="4038600" y="3223198"/>
              <a:ext cx="2454479" cy="962289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3" name="Grafik 42">
              <a:extLst>
                <a:ext uri="{FF2B5EF4-FFF2-40B4-BE49-F238E27FC236}">
                  <a16:creationId xmlns:a16="http://schemas.microsoft.com/office/drawing/2014/main" id="{5B94A741-A5D7-4298-941F-44115FF64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542586" y="4185487"/>
              <a:ext cx="6992026" cy="1336254"/>
            </a:xfrm>
            <a:prstGeom prst="rect">
              <a:avLst/>
            </a:prstGeom>
          </p:spPr>
        </p:pic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5CD966F0-5DA0-4E0D-8CD5-855354E638C3}"/>
              </a:ext>
            </a:extLst>
          </p:cNvPr>
          <p:cNvGrpSpPr/>
          <p:nvPr/>
        </p:nvGrpSpPr>
        <p:grpSpPr>
          <a:xfrm>
            <a:off x="7449424" y="3223198"/>
            <a:ext cx="3444302" cy="3153820"/>
            <a:chOff x="7449424" y="3223198"/>
            <a:chExt cx="3444302" cy="315382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5EBEEAB3-0159-4CD6-89B0-3ED5BD6087D4}"/>
                </a:ext>
              </a:extLst>
            </p:cNvPr>
            <p:cNvSpPr/>
            <p:nvPr/>
          </p:nvSpPr>
          <p:spPr>
            <a:xfrm>
              <a:off x="9439483" y="3723822"/>
              <a:ext cx="94929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mean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F34A4633-7078-4271-A9B7-44F339D13D33}"/>
                </a:ext>
              </a:extLst>
            </p:cNvPr>
            <p:cNvSpPr/>
            <p:nvPr/>
          </p:nvSpPr>
          <p:spPr>
            <a:xfrm>
              <a:off x="9528449" y="4328217"/>
              <a:ext cx="77136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max</a:t>
              </a: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34FD43D6-DAED-41EE-AAF7-33311AD90140}"/>
                </a:ext>
              </a:extLst>
            </p:cNvPr>
            <p:cNvSpPr/>
            <p:nvPr/>
          </p:nvSpPr>
          <p:spPr>
            <a:xfrm>
              <a:off x="8934535" y="4932612"/>
              <a:ext cx="195919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self-attention</a:t>
              </a:r>
            </a:p>
          </p:txBody>
        </p:sp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66129CA4-618C-49F5-B574-C2938E531D88}"/>
                </a:ext>
              </a:extLst>
            </p:cNvPr>
            <p:cNvSpPr/>
            <p:nvPr/>
          </p:nvSpPr>
          <p:spPr>
            <a:xfrm>
              <a:off x="9483563" y="5537008"/>
              <a:ext cx="8611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OWA</a:t>
              </a: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405683A7-41BA-4B89-9DA1-025A6066A0A4}"/>
                </a:ext>
              </a:extLst>
            </p:cNvPr>
            <p:cNvSpPr/>
            <p:nvPr/>
          </p:nvSpPr>
          <p:spPr>
            <a:xfrm>
              <a:off x="9667907" y="5915353"/>
              <a:ext cx="49244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…</a:t>
              </a:r>
            </a:p>
          </p:txBody>
        </p:sp>
        <p:cxnSp>
          <p:nvCxnSpPr>
            <p:cNvPr id="45" name="Gerader Verbinder 44">
              <a:extLst>
                <a:ext uri="{FF2B5EF4-FFF2-40B4-BE49-F238E27FC236}">
                  <a16:creationId xmlns:a16="http://schemas.microsoft.com/office/drawing/2014/main" id="{40BE6FE0-F449-4E47-A311-3ACC8FE3193D}"/>
                </a:ext>
              </a:extLst>
            </p:cNvPr>
            <p:cNvCxnSpPr>
              <a:cxnSpLocks/>
            </p:cNvCxnSpPr>
            <p:nvPr/>
          </p:nvCxnSpPr>
          <p:spPr>
            <a:xfrm>
              <a:off x="7449424" y="3223198"/>
              <a:ext cx="2218483" cy="522958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0" name="Grafik 59">
            <a:extLst>
              <a:ext uri="{FF2B5EF4-FFF2-40B4-BE49-F238E27FC236}">
                <a16:creationId xmlns:a16="http://schemas.microsoft.com/office/drawing/2014/main" id="{D8E1FF9B-83C0-4414-A6FE-2064DDA63F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3711984" y="1228228"/>
            <a:ext cx="5732662" cy="195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724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Word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LTA Formulation of Graph Neural Networks</a:t>
            </a:r>
            <a:endParaRPr lang="en-US" sz="3200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29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20,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FA0A7CA-DC44-4BCD-8D39-1FB115D68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130026" y="988772"/>
            <a:ext cx="7617982" cy="4111488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49199F44-3200-474E-B6F6-208E1D83BB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130026" y="988772"/>
            <a:ext cx="7617982" cy="4111487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F3329EE6-15B2-4BDD-A617-5D306088C1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130027" y="988771"/>
            <a:ext cx="7617980" cy="4111487"/>
          </a:xfrm>
          <a:prstGeom prst="rect">
            <a:avLst/>
          </a:prstGeom>
        </p:spPr>
      </p:pic>
      <p:sp>
        <p:nvSpPr>
          <p:cNvPr id="22" name="Rechteck 21">
            <a:extLst>
              <a:ext uri="{FF2B5EF4-FFF2-40B4-BE49-F238E27FC236}">
                <a16:creationId xmlns:a16="http://schemas.microsoft.com/office/drawing/2014/main" id="{3F3E2C0D-11B0-4BFA-AEFA-CFE3A49516C0}"/>
              </a:ext>
            </a:extLst>
          </p:cNvPr>
          <p:cNvSpPr/>
          <p:nvPr/>
        </p:nvSpPr>
        <p:spPr>
          <a:xfrm>
            <a:off x="10243564" y="2815984"/>
            <a:ext cx="1308689" cy="4570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Light" panose="020B0604020202020204" charset="0"/>
                <a:ea typeface="Roboto Light" panose="020B0604020202020204" charset="0"/>
              </a:rPr>
              <a:t>LTA-like</a:t>
            </a:r>
          </a:p>
        </p:txBody>
      </p:sp>
      <p:sp>
        <p:nvSpPr>
          <p:cNvPr id="23" name="Inhaltsplatzhalter 7">
            <a:extLst>
              <a:ext uri="{FF2B5EF4-FFF2-40B4-BE49-F238E27FC236}">
                <a16:creationId xmlns:a16="http://schemas.microsoft.com/office/drawing/2014/main" id="{9FA28BD8-0577-42C4-80C4-24801BE9CE68}"/>
              </a:ext>
            </a:extLst>
          </p:cNvPr>
          <p:cNvSpPr txBox="1">
            <a:spLocks/>
          </p:cNvSpPr>
          <p:nvPr/>
        </p:nvSpPr>
        <p:spPr>
          <a:xfrm>
            <a:off x="965247" y="5275693"/>
            <a:ext cx="5638287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1. Convolution must produce local graph scores</a:t>
            </a:r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C0E78F7E-6E16-48A4-9C20-B5A22DDF63DA}"/>
              </a:ext>
            </a:extLst>
          </p:cNvPr>
          <p:cNvSpPr/>
          <p:nvPr/>
        </p:nvSpPr>
        <p:spPr>
          <a:xfrm>
            <a:off x="6202500" y="1379966"/>
            <a:ext cx="504056" cy="50405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B05E6EA7-9F37-4778-A95A-FEF28E0A6858}"/>
              </a:ext>
            </a:extLst>
          </p:cNvPr>
          <p:cNvSpPr/>
          <p:nvPr/>
        </p:nvSpPr>
        <p:spPr>
          <a:xfrm>
            <a:off x="7302432" y="1786851"/>
            <a:ext cx="850967" cy="557883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75FE7AAC-29D4-48F0-A20B-EFA04A4342C0}"/>
              </a:ext>
            </a:extLst>
          </p:cNvPr>
          <p:cNvGrpSpPr/>
          <p:nvPr/>
        </p:nvGrpSpPr>
        <p:grpSpPr>
          <a:xfrm>
            <a:off x="6706556" y="5270815"/>
            <a:ext cx="4214070" cy="936967"/>
            <a:chOff x="6706556" y="5270815"/>
            <a:chExt cx="4214070" cy="936967"/>
          </a:xfrm>
        </p:grpSpPr>
        <p:sp>
          <p:nvSpPr>
            <p:cNvPr id="24" name="Inhaltsplatzhalter 7">
              <a:extLst>
                <a:ext uri="{FF2B5EF4-FFF2-40B4-BE49-F238E27FC236}">
                  <a16:creationId xmlns:a16="http://schemas.microsoft.com/office/drawing/2014/main" id="{2D06EBE2-F511-49A6-A001-5416F7C4FA70}"/>
                </a:ext>
              </a:extLst>
            </p:cNvPr>
            <p:cNvSpPr txBox="1">
              <a:spLocks/>
            </p:cNvSpPr>
            <p:nvPr/>
          </p:nvSpPr>
          <p:spPr>
            <a:xfrm>
              <a:off x="6706556" y="5270815"/>
              <a:ext cx="4214070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2. Pooling must be associative</a:t>
              </a: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128BE923-6CFD-48AD-846B-BB49A2B5BD1E}"/>
                </a:ext>
              </a:extLst>
            </p:cNvPr>
            <p:cNvSpPr/>
            <p:nvPr/>
          </p:nvSpPr>
          <p:spPr>
            <a:xfrm>
              <a:off x="7384180" y="5869228"/>
              <a:ext cx="318709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rPr>
                <a:t>e.g. mean or self-attention pooling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6641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  <p:bldP spid="25" grpId="0" animBg="1"/>
      <p:bldP spid="25" grpId="1" animBg="1"/>
      <p:bldP spid="26" grpId="0" animBg="1"/>
      <p:bldP spid="2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to Aggregate on </a:t>
            </a:r>
            <a:r>
              <a:rPr lang="en-US" b="1" dirty="0"/>
              <a:t>Structured Data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6761AC5-07F8-4B2A-9B53-4E66BD853818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D7C71308-B095-434B-89D0-9A2BE0C5A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54781" y="2328683"/>
            <a:ext cx="9482437" cy="2947243"/>
          </a:xfrm>
          <a:prstGeom prst="rect">
            <a:avLst/>
          </a:prstGeom>
        </p:spPr>
      </p:pic>
      <p:sp>
        <p:nvSpPr>
          <p:cNvPr id="15" name="Inhaltsplatzhalter 7">
            <a:extLst>
              <a:ext uri="{FF2B5EF4-FFF2-40B4-BE49-F238E27FC236}">
                <a16:creationId xmlns:a16="http://schemas.microsoft.com/office/drawing/2014/main" id="{05499D5D-DA9D-4D22-B06B-25C7874CEE40}"/>
              </a:ext>
            </a:extLst>
          </p:cNvPr>
          <p:cNvSpPr txBox="1">
            <a:spLocks/>
          </p:cNvSpPr>
          <p:nvPr/>
        </p:nvSpPr>
        <p:spPr>
          <a:xfrm>
            <a:off x="7708175" y="1194296"/>
            <a:ext cx="3217363" cy="5996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b="1" dirty="0"/>
              <a:t>Localized explainability</a:t>
            </a:r>
          </a:p>
        </p:txBody>
      </p:sp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0EC8425C-4733-4A35-86E8-903F0583ED21}"/>
              </a:ext>
            </a:extLst>
          </p:cNvPr>
          <p:cNvSpPr txBox="1">
            <a:spLocks/>
          </p:cNvSpPr>
          <p:nvPr/>
        </p:nvSpPr>
        <p:spPr>
          <a:xfrm>
            <a:off x="1269956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Permutation invariance</a:t>
            </a:r>
            <a:endParaRPr lang="en-US" sz="2000" b="1" dirty="0"/>
          </a:p>
        </p:txBody>
      </p:sp>
      <p:sp>
        <p:nvSpPr>
          <p:cNvPr id="17" name="Inhaltsplatzhalter 7">
            <a:extLst>
              <a:ext uri="{FF2B5EF4-FFF2-40B4-BE49-F238E27FC236}">
                <a16:creationId xmlns:a16="http://schemas.microsoft.com/office/drawing/2014/main" id="{499A7727-4E5B-40C4-BCAA-406A22DE2E23}"/>
              </a:ext>
            </a:extLst>
          </p:cNvPr>
          <p:cNvSpPr txBox="1">
            <a:spLocks/>
          </p:cNvSpPr>
          <p:nvPr/>
        </p:nvSpPr>
        <p:spPr>
          <a:xfrm>
            <a:off x="4487318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Variable input size</a:t>
            </a:r>
            <a:endParaRPr lang="en-US" sz="2000" b="1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9E341599-BDCA-4908-A85D-CF4FD31D80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354782" y="2328683"/>
            <a:ext cx="9482434" cy="2947243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8DF1894E-D250-49AA-A912-1A23057915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354782" y="2328682"/>
            <a:ext cx="9482434" cy="294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541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30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20,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732A006-E0A2-4C34-9AE4-D110027E5FDD}"/>
              </a:ext>
            </a:extLst>
          </p:cNvPr>
          <p:cNvGrpSpPr/>
          <p:nvPr/>
        </p:nvGrpSpPr>
        <p:grpSpPr>
          <a:xfrm>
            <a:off x="1977457" y="1016024"/>
            <a:ext cx="4400550" cy="2200333"/>
            <a:chOff x="3031659" y="868685"/>
            <a:chExt cx="4400550" cy="2200333"/>
          </a:xfrm>
        </p:grpSpPr>
        <p:sp>
          <p:nvSpPr>
            <p:cNvPr id="11" name="Inhaltsplatzhalter 7">
              <a:extLst>
                <a:ext uri="{FF2B5EF4-FFF2-40B4-BE49-F238E27FC236}">
                  <a16:creationId xmlns:a16="http://schemas.microsoft.com/office/drawing/2014/main" id="{35478ECF-BC7F-4E35-A224-DC9377A7594A}"/>
                </a:ext>
              </a:extLst>
            </p:cNvPr>
            <p:cNvSpPr txBox="1">
              <a:spLocks/>
            </p:cNvSpPr>
            <p:nvPr/>
          </p:nvSpPr>
          <p:spPr>
            <a:xfrm>
              <a:off x="3787051" y="868685"/>
              <a:ext cx="1129295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3200" b="1" dirty="0"/>
                <a:t>LTA</a:t>
              </a:r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FC35C1AE-B054-480D-8D85-3A5C74FC0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31659" y="1154493"/>
              <a:ext cx="4400550" cy="1914525"/>
            </a:xfrm>
            <a:prstGeom prst="rect">
              <a:avLst/>
            </a:prstGeom>
          </p:spPr>
        </p:pic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B3EFAE6F-0CB8-4869-80AF-0922D1623EAC}"/>
              </a:ext>
            </a:extLst>
          </p:cNvPr>
          <p:cNvGrpSpPr/>
          <p:nvPr/>
        </p:nvGrpSpPr>
        <p:grpSpPr>
          <a:xfrm>
            <a:off x="8111282" y="1069596"/>
            <a:ext cx="3822050" cy="5039701"/>
            <a:chOff x="8111282" y="1069596"/>
            <a:chExt cx="3822050" cy="5039701"/>
          </a:xfrm>
        </p:grpSpPr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0CAF845F-72F1-4EC8-923F-C0578B77EA13}"/>
                </a:ext>
              </a:extLst>
            </p:cNvPr>
            <p:cNvCxnSpPr>
              <a:cxnSpLocks/>
            </p:cNvCxnSpPr>
            <p:nvPr/>
          </p:nvCxnSpPr>
          <p:spPr>
            <a:xfrm>
              <a:off x="8111282" y="1069596"/>
              <a:ext cx="0" cy="5039701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Inhaltsplatzhalter 7">
              <a:extLst>
                <a:ext uri="{FF2B5EF4-FFF2-40B4-BE49-F238E27FC236}">
                  <a16:creationId xmlns:a16="http://schemas.microsoft.com/office/drawing/2014/main" id="{021D6FC1-90DA-4584-A27B-3E34934B906A}"/>
                </a:ext>
              </a:extLst>
            </p:cNvPr>
            <p:cNvSpPr txBox="1">
              <a:spLocks/>
            </p:cNvSpPr>
            <p:nvPr/>
          </p:nvSpPr>
          <p:spPr>
            <a:xfrm>
              <a:off x="8315087" y="1301832"/>
              <a:ext cx="3618245" cy="4680520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is a general definition of LTA?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How does LTA relate to existing GC/GR methods?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are shortcomings of existing GC/GR methods?</a:t>
              </a:r>
              <a:br>
                <a:rPr lang="en-US" sz="2000" dirty="0"/>
              </a:br>
              <a:r>
                <a:rPr lang="en-US" sz="2000" dirty="0"/>
                <a:t>How can they be fixed?</a:t>
              </a:r>
            </a:p>
          </p:txBody>
        </p:sp>
      </p:grp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DCAF2207-475B-4EA4-8451-9BEC1303A66A}"/>
              </a:ext>
            </a:extLst>
          </p:cNvPr>
          <p:cNvSpPr txBox="1">
            <a:spLocks/>
          </p:cNvSpPr>
          <p:nvPr/>
        </p:nvSpPr>
        <p:spPr>
          <a:xfrm>
            <a:off x="4543167" y="5569781"/>
            <a:ext cx="34214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8FD9D38-FB0F-42FA-8C61-E00A0F763F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6089" y="4217231"/>
            <a:ext cx="3295650" cy="135255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3859" y="4217231"/>
            <a:ext cx="3676650" cy="1352550"/>
          </a:xfrm>
          <a:prstGeom prst="rect">
            <a:avLst/>
          </a:prstGeom>
        </p:spPr>
      </p:pic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46637" y="5569781"/>
            <a:ext cx="40310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G​raph Embeddings &amp; Kernels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6387BD83-64F8-4759-87CD-FE8D1B1F1782}"/>
              </a:ext>
            </a:extLst>
          </p:cNvPr>
          <p:cNvGrpSpPr/>
          <p:nvPr/>
        </p:nvGrpSpPr>
        <p:grpSpPr>
          <a:xfrm>
            <a:off x="2162184" y="3254928"/>
            <a:ext cx="3933816" cy="962303"/>
            <a:chOff x="2162184" y="3254928"/>
            <a:chExt cx="3933816" cy="962303"/>
          </a:xfrm>
        </p:grpSpPr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C8D365E8-5D47-40F3-83A6-38C07451E8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184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BEE0204E-EBEC-4603-852E-4AE503810B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4169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5AADAE20-C3C1-427C-BD51-CC79C53B5781}"/>
                </a:ext>
              </a:extLst>
            </p:cNvPr>
            <p:cNvSpPr txBox="1">
              <a:spLocks/>
            </p:cNvSpPr>
            <p:nvPr/>
          </p:nvSpPr>
          <p:spPr>
            <a:xfrm>
              <a:off x="2421137" y="3289615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  <p:sp>
          <p:nvSpPr>
            <p:cNvPr id="22" name="Inhaltsplatzhalter 7">
              <a:extLst>
                <a:ext uri="{FF2B5EF4-FFF2-40B4-BE49-F238E27FC236}">
                  <a16:creationId xmlns:a16="http://schemas.microsoft.com/office/drawing/2014/main" id="{CA02D17C-BC6E-4609-B9F5-3D4D3F871988}"/>
                </a:ext>
              </a:extLst>
            </p:cNvPr>
            <p:cNvSpPr txBox="1">
              <a:spLocks/>
            </p:cNvSpPr>
            <p:nvPr/>
          </p:nvSpPr>
          <p:spPr>
            <a:xfrm>
              <a:off x="5396433" y="3289614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</p:grpSp>
      <p:sp>
        <p:nvSpPr>
          <p:cNvPr id="24" name="Ellipse 23">
            <a:extLst>
              <a:ext uri="{FF2B5EF4-FFF2-40B4-BE49-F238E27FC236}">
                <a16:creationId xmlns:a16="http://schemas.microsoft.com/office/drawing/2014/main" id="{D65E3881-7422-4A79-A4C7-0C9C324DEF8A}"/>
              </a:ext>
            </a:extLst>
          </p:cNvPr>
          <p:cNvSpPr/>
          <p:nvPr/>
        </p:nvSpPr>
        <p:spPr>
          <a:xfrm>
            <a:off x="8236408" y="2988577"/>
            <a:ext cx="504056" cy="50405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9D8A98F-6018-4435-BE79-4FD7560D5FA0}"/>
              </a:ext>
            </a:extLst>
          </p:cNvPr>
          <p:cNvGrpSpPr/>
          <p:nvPr/>
        </p:nvGrpSpPr>
        <p:grpSpPr>
          <a:xfrm>
            <a:off x="2162184" y="3254928"/>
            <a:ext cx="3933816" cy="962303"/>
            <a:chOff x="2162184" y="3254928"/>
            <a:chExt cx="3933816" cy="962303"/>
          </a:xfrm>
        </p:grpSpPr>
        <p:cxnSp>
          <p:nvCxnSpPr>
            <p:cNvPr id="31" name="Gerade Verbindung mit Pfeil 30">
              <a:extLst>
                <a:ext uri="{FF2B5EF4-FFF2-40B4-BE49-F238E27FC236}">
                  <a16:creationId xmlns:a16="http://schemas.microsoft.com/office/drawing/2014/main" id="{43347669-9D74-4FAC-B000-E41A23552A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184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>
              <a:extLst>
                <a:ext uri="{FF2B5EF4-FFF2-40B4-BE49-F238E27FC236}">
                  <a16:creationId xmlns:a16="http://schemas.microsoft.com/office/drawing/2014/main" id="{57FEDD45-82AB-4E89-82CE-ED30B07529E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4169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5651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Word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-3.95833E-6 0.176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Shortcomings of Existing GC/GR Methods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31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20,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27" name="Inhaltsplatzhalter 7">
            <a:extLst>
              <a:ext uri="{FF2B5EF4-FFF2-40B4-BE49-F238E27FC236}">
                <a16:creationId xmlns:a16="http://schemas.microsoft.com/office/drawing/2014/main" id="{CD6008F1-8F0D-459C-A2EB-DD3FD5FBF12A}"/>
              </a:ext>
            </a:extLst>
          </p:cNvPr>
          <p:cNvSpPr txBox="1">
            <a:spLocks/>
          </p:cNvSpPr>
          <p:nvPr/>
        </p:nvSpPr>
        <p:spPr>
          <a:xfrm>
            <a:off x="6748858" y="3182638"/>
            <a:ext cx="4361711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9F1D48D9-B1FA-49D3-99EC-495A40522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48858" y="1392572"/>
            <a:ext cx="4361711" cy="1790066"/>
          </a:xfrm>
          <a:prstGeom prst="rect">
            <a:avLst/>
          </a:prstGeom>
        </p:spPr>
      </p:pic>
      <p:sp>
        <p:nvSpPr>
          <p:cNvPr id="35" name="Inhaltsplatzhalter 7">
            <a:extLst>
              <a:ext uri="{FF2B5EF4-FFF2-40B4-BE49-F238E27FC236}">
                <a16:creationId xmlns:a16="http://schemas.microsoft.com/office/drawing/2014/main" id="{C98208A7-0BA0-4267-A236-6775AEB26D8C}"/>
              </a:ext>
            </a:extLst>
          </p:cNvPr>
          <p:cNvSpPr txBox="1">
            <a:spLocks/>
          </p:cNvSpPr>
          <p:nvPr/>
        </p:nvSpPr>
        <p:spPr>
          <a:xfrm>
            <a:off x="1081433" y="3182638"/>
            <a:ext cx="4865956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G​raph Embeddings &amp; Kernels</a:t>
            </a:r>
          </a:p>
        </p:txBody>
      </p:sp>
      <p:pic>
        <p:nvPicPr>
          <p:cNvPr id="36" name="Grafik 35">
            <a:extLst>
              <a:ext uri="{FF2B5EF4-FFF2-40B4-BE49-F238E27FC236}">
                <a16:creationId xmlns:a16="http://schemas.microsoft.com/office/drawing/2014/main" id="{C4514F98-61F7-4538-A823-8CC58BD80E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1432" y="1392572"/>
            <a:ext cx="4865956" cy="1790066"/>
          </a:xfrm>
          <a:prstGeom prst="rect">
            <a:avLst/>
          </a:prstGeom>
        </p:spPr>
      </p:pic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155A0416-C01E-42AF-9A28-BB44EE34F4F8}"/>
              </a:ext>
            </a:extLst>
          </p:cNvPr>
          <p:cNvCxnSpPr>
            <a:cxnSpLocks/>
          </p:cNvCxnSpPr>
          <p:nvPr/>
        </p:nvCxnSpPr>
        <p:spPr>
          <a:xfrm>
            <a:off x="6347661" y="1069596"/>
            <a:ext cx="0" cy="503970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374EAE72-A05C-47D2-812F-A51CBCB3AC54}"/>
              </a:ext>
            </a:extLst>
          </p:cNvPr>
          <p:cNvGrpSpPr/>
          <p:nvPr/>
        </p:nvGrpSpPr>
        <p:grpSpPr>
          <a:xfrm>
            <a:off x="695265" y="4140568"/>
            <a:ext cx="5638288" cy="1504106"/>
            <a:chOff x="695265" y="4140568"/>
            <a:chExt cx="5638288" cy="1504106"/>
          </a:xfrm>
        </p:grpSpPr>
        <p:sp>
          <p:nvSpPr>
            <p:cNvPr id="38" name="Inhaltsplatzhalter 7">
              <a:extLst>
                <a:ext uri="{FF2B5EF4-FFF2-40B4-BE49-F238E27FC236}">
                  <a16:creationId xmlns:a16="http://schemas.microsoft.com/office/drawing/2014/main" id="{76B9DFB8-DD27-45E6-BE39-1CA678C46C12}"/>
                </a:ext>
              </a:extLst>
            </p:cNvPr>
            <p:cNvSpPr txBox="1">
              <a:spLocks/>
            </p:cNvSpPr>
            <p:nvPr/>
          </p:nvSpPr>
          <p:spPr>
            <a:xfrm>
              <a:off x="695266" y="4140568"/>
              <a:ext cx="5638287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B050"/>
                  </a:solidFill>
                </a:rPr>
                <a:t>Embeddings freely determine decomposition</a:t>
              </a:r>
            </a:p>
          </p:txBody>
        </p:sp>
        <p:sp>
          <p:nvSpPr>
            <p:cNvPr id="39" name="Inhaltsplatzhalter 7">
              <a:extLst>
                <a:ext uri="{FF2B5EF4-FFF2-40B4-BE49-F238E27FC236}">
                  <a16:creationId xmlns:a16="http://schemas.microsoft.com/office/drawing/2014/main" id="{550163D1-EA08-4BFC-B6EF-C75C508E2394}"/>
                </a:ext>
              </a:extLst>
            </p:cNvPr>
            <p:cNvSpPr txBox="1">
              <a:spLocks/>
            </p:cNvSpPr>
            <p:nvPr/>
          </p:nvSpPr>
          <p:spPr>
            <a:xfrm>
              <a:off x="695265" y="4932998"/>
              <a:ext cx="5638287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C00000"/>
                  </a:solidFill>
                </a:rPr>
                <a:t>Fixed majority vote evaluation &amp; aggregation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5D1F7CA9-3BAA-4B12-9F75-2B35142AB886}"/>
              </a:ext>
            </a:extLst>
          </p:cNvPr>
          <p:cNvGrpSpPr/>
          <p:nvPr/>
        </p:nvGrpSpPr>
        <p:grpSpPr>
          <a:xfrm>
            <a:off x="6838094" y="4128656"/>
            <a:ext cx="4183238" cy="2113042"/>
            <a:chOff x="6838094" y="4128656"/>
            <a:chExt cx="4183238" cy="2113042"/>
          </a:xfrm>
        </p:grpSpPr>
        <p:sp>
          <p:nvSpPr>
            <p:cNvPr id="40" name="Inhaltsplatzhalter 7">
              <a:extLst>
                <a:ext uri="{FF2B5EF4-FFF2-40B4-BE49-F238E27FC236}">
                  <a16:creationId xmlns:a16="http://schemas.microsoft.com/office/drawing/2014/main" id="{0FF749D3-1A94-4619-8C8C-8FDBA0BAC980}"/>
                </a:ext>
              </a:extLst>
            </p:cNvPr>
            <p:cNvSpPr txBox="1">
              <a:spLocks/>
            </p:cNvSpPr>
            <p:nvPr/>
          </p:nvSpPr>
          <p:spPr>
            <a:xfrm>
              <a:off x="6838095" y="4128656"/>
              <a:ext cx="418323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C00000"/>
                  </a:solidFill>
                </a:rPr>
                <a:t>Fixed subtree decomposition</a:t>
              </a:r>
            </a:p>
          </p:txBody>
        </p:sp>
        <p:sp>
          <p:nvSpPr>
            <p:cNvPr id="41" name="Inhaltsplatzhalter 7">
              <a:extLst>
                <a:ext uri="{FF2B5EF4-FFF2-40B4-BE49-F238E27FC236}">
                  <a16:creationId xmlns:a16="http://schemas.microsoft.com/office/drawing/2014/main" id="{5B053822-4EC9-4E94-85A4-C1923761AF86}"/>
                </a:ext>
              </a:extLst>
            </p:cNvPr>
            <p:cNvSpPr txBox="1">
              <a:spLocks/>
            </p:cNvSpPr>
            <p:nvPr/>
          </p:nvSpPr>
          <p:spPr>
            <a:xfrm>
              <a:off x="6838094" y="4921086"/>
              <a:ext cx="4183238" cy="132061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B050"/>
                  </a:solidFill>
                </a:rPr>
                <a:t>Dynamic MLP-based evaluation</a:t>
              </a:r>
            </a:p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B050"/>
                  </a:solidFill>
                </a:rPr>
                <a:t>&amp; freely choosable aggregation</a:t>
              </a:r>
            </a:p>
          </p:txBody>
        </p:sp>
      </p:grpSp>
      <p:sp>
        <p:nvSpPr>
          <p:cNvPr id="42" name="Ellipse 41">
            <a:extLst>
              <a:ext uri="{FF2B5EF4-FFF2-40B4-BE49-F238E27FC236}">
                <a16:creationId xmlns:a16="http://schemas.microsoft.com/office/drawing/2014/main" id="{9AEC499F-8609-4F38-9A81-3D495263C8E1}"/>
              </a:ext>
            </a:extLst>
          </p:cNvPr>
          <p:cNvSpPr/>
          <p:nvPr/>
        </p:nvSpPr>
        <p:spPr>
          <a:xfrm>
            <a:off x="7062371" y="4043910"/>
            <a:ext cx="3734683" cy="89780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7369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Word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Subtree Constituents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20,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E77B62C8-E382-4508-A91D-A122786BA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802409" y="1764004"/>
            <a:ext cx="8587181" cy="332999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6C98BBCE-E9FD-4210-9395-605C7A3D7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802408" y="1764004"/>
            <a:ext cx="8587181" cy="3329990"/>
          </a:xfrm>
          <a:prstGeom prst="rect">
            <a:avLst/>
          </a:prstGeom>
        </p:spPr>
      </p:pic>
      <p:sp>
        <p:nvSpPr>
          <p:cNvPr id="20" name="Inhaltsplatzhalter 7">
            <a:extLst>
              <a:ext uri="{FF2B5EF4-FFF2-40B4-BE49-F238E27FC236}">
                <a16:creationId xmlns:a16="http://schemas.microsoft.com/office/drawing/2014/main" id="{4ECCA381-7D7E-4FC7-BC02-6DD451D87B7A}"/>
              </a:ext>
            </a:extLst>
          </p:cNvPr>
          <p:cNvSpPr txBox="1">
            <a:spLocks/>
          </p:cNvSpPr>
          <p:nvPr/>
        </p:nvSpPr>
        <p:spPr>
          <a:xfrm>
            <a:off x="2377394" y="5369335"/>
            <a:ext cx="7366420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Idea:</a:t>
            </a:r>
            <a:r>
              <a:rPr lang="en-US" sz="2400" dirty="0"/>
              <a:t> Prune subtrees via edge filtering</a:t>
            </a:r>
          </a:p>
        </p:txBody>
      </p:sp>
    </p:spTree>
    <p:extLst>
      <p:ext uri="{BB962C8B-B14F-4D97-AF65-F5344CB8AC3E}">
        <p14:creationId xmlns:p14="http://schemas.microsoft.com/office/powerpoint/2010/main" val="979614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Subtree Constituents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33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20,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22873F6-0452-4BCE-9617-310ED703F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660555" y="2175164"/>
            <a:ext cx="8870889" cy="250767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18F7471-7264-4B15-A965-98330841F9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660555" y="2175164"/>
            <a:ext cx="8870889" cy="250767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Inhaltsplatzhalter 7">
                <a:extLst>
                  <a:ext uri="{FF2B5EF4-FFF2-40B4-BE49-F238E27FC236}">
                    <a16:creationId xmlns:a16="http://schemas.microsoft.com/office/drawing/2014/main" id="{E2BF6A55-ABD1-4242-A342-3DD15BFF83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91043" y="5369335"/>
                <a:ext cx="4639113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400" dirty="0"/>
                  <a:t> More flexible decompositions</a:t>
                </a:r>
              </a:p>
            </p:txBody>
          </p:sp>
        </mc:Choice>
        <mc:Fallback>
          <p:sp>
            <p:nvSpPr>
              <p:cNvPr id="13" name="Inhaltsplatzhalter 7">
                <a:extLst>
                  <a:ext uri="{FF2B5EF4-FFF2-40B4-BE49-F238E27FC236}">
                    <a16:creationId xmlns:a16="http://schemas.microsoft.com/office/drawing/2014/main" id="{E2BF6A55-ABD1-4242-A342-3DD15BFF83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1043" y="5369335"/>
                <a:ext cx="4639113" cy="711676"/>
              </a:xfrm>
              <a:prstGeom prst="rect">
                <a:avLst/>
              </a:prstGeom>
              <a:blipFill>
                <a:blip r:embed="rId6"/>
                <a:stretch>
                  <a:fillRect b="-25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19C32F7E-EC88-43F1-9840-6D8140B3FFA9}"/>
              </a:ext>
            </a:extLst>
          </p:cNvPr>
          <p:cNvGrpSpPr/>
          <p:nvPr/>
        </p:nvGrpSpPr>
        <p:grpSpPr>
          <a:xfrm>
            <a:off x="-9778" y="1255488"/>
            <a:ext cx="7106864" cy="2146298"/>
            <a:chOff x="-9778" y="1255488"/>
            <a:chExt cx="7106864" cy="2146298"/>
          </a:xfrm>
        </p:grpSpPr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55F1F0F1-ECC0-4854-A94D-65945497B4DF}"/>
                </a:ext>
              </a:extLst>
            </p:cNvPr>
            <p:cNvCxnSpPr>
              <a:cxnSpLocks/>
            </p:cNvCxnSpPr>
            <p:nvPr/>
          </p:nvCxnSpPr>
          <p:spPr>
            <a:xfrm>
              <a:off x="3539455" y="1870694"/>
              <a:ext cx="0" cy="1531092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Inhaltsplatzhalter 7">
              <a:extLst>
                <a:ext uri="{FF2B5EF4-FFF2-40B4-BE49-F238E27FC236}">
                  <a16:creationId xmlns:a16="http://schemas.microsoft.com/office/drawing/2014/main" id="{85772A81-439C-4241-BBBD-34229379CB61}"/>
                </a:ext>
              </a:extLst>
            </p:cNvPr>
            <p:cNvSpPr txBox="1">
              <a:spLocks/>
            </p:cNvSpPr>
            <p:nvPr/>
          </p:nvSpPr>
          <p:spPr>
            <a:xfrm>
              <a:off x="-9778" y="1255488"/>
              <a:ext cx="7106864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/>
                <a:t>Edge filter requires </a:t>
              </a:r>
              <a:r>
                <a:rPr lang="en-US" sz="2400" b="1" dirty="0"/>
                <a:t>informative</a:t>
              </a:r>
              <a:r>
                <a:rPr lang="en-US" sz="2400" dirty="0"/>
                <a:t> </a:t>
              </a:r>
              <a:r>
                <a:rPr lang="en-US" sz="2400" b="1" dirty="0"/>
                <a:t>edge feature vectors</a:t>
              </a:r>
            </a:p>
          </p:txBody>
        </p: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0874ADA3-DFE8-4FF6-A956-72BE03974B53}"/>
                </a:ext>
              </a:extLst>
            </p:cNvPr>
            <p:cNvCxnSpPr>
              <a:cxnSpLocks/>
            </p:cNvCxnSpPr>
            <p:nvPr/>
          </p:nvCxnSpPr>
          <p:spPr>
            <a:xfrm>
              <a:off x="3539455" y="1870693"/>
              <a:ext cx="1089695" cy="1174586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79E3B6B7-22C6-4B27-BBD9-8824A07019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49761" y="1870693"/>
              <a:ext cx="1089695" cy="1174586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Inhaltsplatzhalter 7">
                <a:extLst>
                  <a:ext uri="{FF2B5EF4-FFF2-40B4-BE49-F238E27FC236}">
                    <a16:creationId xmlns:a16="http://schemas.microsoft.com/office/drawing/2014/main" id="{8F80B4CE-7E9D-43F3-AF0B-57915ACFF2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945384" y="1255488"/>
                <a:ext cx="3066878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3600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3600" dirty="0"/>
                  <a:t> </a:t>
                </a:r>
                <a:r>
                  <a:rPr lang="en-US" sz="3600" b="1" dirty="0"/>
                  <a:t>2-WL</a:t>
                </a:r>
              </a:p>
            </p:txBody>
          </p:sp>
        </mc:Choice>
        <mc:Fallback>
          <p:sp>
            <p:nvSpPr>
              <p:cNvPr id="27" name="Inhaltsplatzhalter 7">
                <a:extLst>
                  <a:ext uri="{FF2B5EF4-FFF2-40B4-BE49-F238E27FC236}">
                    <a16:creationId xmlns:a16="http://schemas.microsoft.com/office/drawing/2014/main" id="{8F80B4CE-7E9D-43F3-AF0B-57915ACFF2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384" y="1255488"/>
                <a:ext cx="3066878" cy="711676"/>
              </a:xfrm>
              <a:prstGeom prst="rect">
                <a:avLst/>
              </a:prstGeom>
              <a:blipFill>
                <a:blip r:embed="rId7"/>
                <a:stretch>
                  <a:fillRect t="-8547" b="-273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4158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2-WL Inspired Convolution Operator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34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21,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Inhaltsplatzhalter 7">
                <a:extLst>
                  <a:ext uri="{FF2B5EF4-FFF2-40B4-BE49-F238E27FC236}">
                    <a16:creationId xmlns:a16="http://schemas.microsoft.com/office/drawing/2014/main" id="{10F363AA-19EF-4E8A-AAA5-3EB13180C3B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14400" y="977699"/>
                <a:ext cx="10363200" cy="1555777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b="1" dirty="0">
                    <a:solidFill>
                      <a:srgbClr val="C00000"/>
                    </a:solidFill>
                  </a:rPr>
                  <a:t>Problem: </a:t>
                </a:r>
                <a:r>
                  <a:rPr lang="en-US" sz="2400" dirty="0">
                    <a:solidFill>
                      <a:srgbClr val="C00000"/>
                    </a:solidFill>
                  </a:rPr>
                  <a:t>Existing graph convolutions are bounded by 1-WL</a:t>
                </a:r>
                <a:endParaRPr lang="de-DE" sz="2400" i="1" dirty="0">
                  <a:solidFill>
                    <a:srgbClr val="C00000"/>
                  </a:solidFill>
                  <a:latin typeface="Cambria Math" panose="02040503050406030204" pitchFamily="18" charset="0"/>
                </a:endParaRPr>
              </a:p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400" dirty="0"/>
                  <a:t> A novel </a:t>
                </a:r>
                <a:r>
                  <a:rPr lang="en-US" sz="2400" b="1" dirty="0"/>
                  <a:t>2-WL convolution</a:t>
                </a:r>
                <a:r>
                  <a:rPr lang="en-US" sz="2400" dirty="0"/>
                  <a:t> operator is proposed</a:t>
                </a:r>
              </a:p>
            </p:txBody>
          </p:sp>
        </mc:Choice>
        <mc:Fallback>
          <p:sp>
            <p:nvSpPr>
              <p:cNvPr id="16" name="Inhaltsplatzhalter 7">
                <a:extLst>
                  <a:ext uri="{FF2B5EF4-FFF2-40B4-BE49-F238E27FC236}">
                    <a16:creationId xmlns:a16="http://schemas.microsoft.com/office/drawing/2014/main" id="{10F363AA-19EF-4E8A-AAA5-3EB13180C3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977699"/>
                <a:ext cx="10363200" cy="155577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20EFA1E4-2D44-4D4F-A7FF-24A386EA8CAA}"/>
              </a:ext>
            </a:extLst>
          </p:cNvPr>
          <p:cNvGrpSpPr/>
          <p:nvPr/>
        </p:nvGrpSpPr>
        <p:grpSpPr>
          <a:xfrm>
            <a:off x="608204" y="2899787"/>
            <a:ext cx="5487796" cy="2788065"/>
            <a:chOff x="608204" y="2899787"/>
            <a:chExt cx="5487796" cy="2788065"/>
          </a:xfrm>
        </p:grpSpPr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70E4D07F-E167-4FBD-B107-C5A3747D6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884046" y="4292485"/>
              <a:ext cx="4936110" cy="1395367"/>
            </a:xfrm>
            <a:prstGeom prst="rect">
              <a:avLst/>
            </a:prstGeom>
          </p:spPr>
        </p:pic>
        <p:sp>
          <p:nvSpPr>
            <p:cNvPr id="20" name="Inhaltsplatzhalter 7">
              <a:extLst>
                <a:ext uri="{FF2B5EF4-FFF2-40B4-BE49-F238E27FC236}">
                  <a16:creationId xmlns:a16="http://schemas.microsoft.com/office/drawing/2014/main" id="{AEE0C880-E740-4DD7-AAF3-A8D7807903C1}"/>
                </a:ext>
              </a:extLst>
            </p:cNvPr>
            <p:cNvSpPr txBox="1">
              <a:spLocks/>
            </p:cNvSpPr>
            <p:nvPr/>
          </p:nvSpPr>
          <p:spPr>
            <a:xfrm>
              <a:off x="608204" y="2899787"/>
              <a:ext cx="5487796" cy="101966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LTA Motivation: </a:t>
              </a:r>
            </a:p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00B050"/>
                  </a:solidFill>
                </a:rPr>
                <a:t>Flexible decompositions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D3785F51-79CA-4DBC-ABF3-F1EC928D2DF0}"/>
              </a:ext>
            </a:extLst>
          </p:cNvPr>
          <p:cNvGrpSpPr/>
          <p:nvPr/>
        </p:nvGrpSpPr>
        <p:grpSpPr>
          <a:xfrm>
            <a:off x="6096000" y="2533476"/>
            <a:ext cx="5603933" cy="3899956"/>
            <a:chOff x="6096000" y="2533476"/>
            <a:chExt cx="5603933" cy="3899956"/>
          </a:xfrm>
        </p:grpSpPr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CFF3C4A2-7459-46D3-A892-BF6AAE8BE436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2533476"/>
              <a:ext cx="0" cy="3684879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nhaltsplatzhalter 7">
              <a:extLst>
                <a:ext uri="{FF2B5EF4-FFF2-40B4-BE49-F238E27FC236}">
                  <a16:creationId xmlns:a16="http://schemas.microsoft.com/office/drawing/2014/main" id="{7BF11956-9FAD-48E0-A388-DF3BD6D02B48}"/>
                </a:ext>
              </a:extLst>
            </p:cNvPr>
            <p:cNvSpPr txBox="1">
              <a:spLocks/>
            </p:cNvSpPr>
            <p:nvPr/>
          </p:nvSpPr>
          <p:spPr>
            <a:xfrm>
              <a:off x="6096000" y="2899787"/>
              <a:ext cx="5487796" cy="101966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b="1" dirty="0"/>
                <a:t>General Motivation:</a:t>
              </a:r>
            </a:p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rgbClr val="00B050"/>
                  </a:solidFill>
                </a:rPr>
                <a:t>Discriminative &amp; computational power</a:t>
              </a:r>
            </a:p>
          </p:txBody>
        </p:sp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3E5D5014-C657-410E-81C4-EF9D552A7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320014" y="4371300"/>
              <a:ext cx="2691680" cy="1354304"/>
            </a:xfrm>
            <a:prstGeom prst="rect">
              <a:avLst/>
            </a:prstGeom>
          </p:spPr>
        </p:pic>
        <p:sp>
          <p:nvSpPr>
            <p:cNvPr id="28" name="Inhaltsplatzhalter 7">
              <a:extLst>
                <a:ext uri="{FF2B5EF4-FFF2-40B4-BE49-F238E27FC236}">
                  <a16:creationId xmlns:a16="http://schemas.microsoft.com/office/drawing/2014/main" id="{CDC00B88-CA1D-4047-B1C7-23D093A76822}"/>
                </a:ext>
              </a:extLst>
            </p:cNvPr>
            <p:cNvSpPr txBox="1">
              <a:spLocks/>
            </p:cNvSpPr>
            <p:nvPr/>
          </p:nvSpPr>
          <p:spPr>
            <a:xfrm>
              <a:off x="9235707" y="4609864"/>
              <a:ext cx="2464226" cy="8771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&amp; cycle detection</a:t>
              </a:r>
            </a:p>
          </p:txBody>
        </p:sp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39731E9A-AF93-4010-A4B2-C938067286A1}"/>
                </a:ext>
              </a:extLst>
            </p:cNvPr>
            <p:cNvSpPr txBox="1">
              <a:spLocks/>
            </p:cNvSpPr>
            <p:nvPr/>
          </p:nvSpPr>
          <p:spPr>
            <a:xfrm>
              <a:off x="6433741" y="5556256"/>
              <a:ext cx="2464226" cy="8771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regular graphs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68653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Word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2-WL Inspired Convolution Operator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35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21,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FE7871C4-13DA-4ACB-8503-BF7E33200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9490" y="2353917"/>
            <a:ext cx="2503065" cy="2503065"/>
          </a:xfrm>
          <a:prstGeom prst="rect">
            <a:avLst/>
          </a:prstGeom>
        </p:spPr>
      </p:pic>
      <p:sp>
        <p:nvSpPr>
          <p:cNvPr id="22" name="Inhaltsplatzhalter 7">
            <a:extLst>
              <a:ext uri="{FF2B5EF4-FFF2-40B4-BE49-F238E27FC236}">
                <a16:creationId xmlns:a16="http://schemas.microsoft.com/office/drawing/2014/main" id="{CE0200C5-0AD4-48F1-8DC6-8443CEEC822B}"/>
              </a:ext>
            </a:extLst>
          </p:cNvPr>
          <p:cNvSpPr txBox="1">
            <a:spLocks/>
          </p:cNvSpPr>
          <p:nvPr/>
        </p:nvSpPr>
        <p:spPr>
          <a:xfrm>
            <a:off x="957044" y="1642241"/>
            <a:ext cx="2503066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2-WL</a:t>
            </a:r>
            <a:endParaRPr lang="en-US" sz="2400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3CC907A8-77F3-43DD-AAE8-A86E534D31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57343" y="1775803"/>
            <a:ext cx="6277613" cy="444552"/>
          </a:xfrm>
          <a:prstGeom prst="rect">
            <a:avLst/>
          </a:prstGeom>
        </p:spPr>
      </p:pic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40812F67-AAE6-4684-A8E9-DB402F06442E}"/>
              </a:ext>
            </a:extLst>
          </p:cNvPr>
          <p:cNvGrpSpPr/>
          <p:nvPr/>
        </p:nvGrpSpPr>
        <p:grpSpPr>
          <a:xfrm>
            <a:off x="4869259" y="3990060"/>
            <a:ext cx="6418128" cy="711676"/>
            <a:chOff x="4869259" y="3990060"/>
            <a:chExt cx="6418128" cy="711676"/>
          </a:xfrm>
        </p:grpSpPr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897E80DB-9547-4670-B7A1-780A4001E517}"/>
                </a:ext>
              </a:extLst>
            </p:cNvPr>
            <p:cNvGrpSpPr/>
            <p:nvPr/>
          </p:nvGrpSpPr>
          <p:grpSpPr>
            <a:xfrm>
              <a:off x="5054888" y="3990060"/>
              <a:ext cx="6197024" cy="711676"/>
              <a:chOff x="5253948" y="3941596"/>
              <a:chExt cx="6197024" cy="711676"/>
            </a:xfrm>
          </p:grpSpPr>
          <p:pic>
            <p:nvPicPr>
              <p:cNvPr id="32" name="Grafik 31">
                <a:extLst>
                  <a:ext uri="{FF2B5EF4-FFF2-40B4-BE49-F238E27FC236}">
                    <a16:creationId xmlns:a16="http://schemas.microsoft.com/office/drawing/2014/main" id="{C32BF20C-1A10-4104-A68D-9275C6C3A5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253948" y="4132669"/>
                <a:ext cx="1098429" cy="329529"/>
              </a:xfrm>
              <a:prstGeom prst="rect">
                <a:avLst/>
              </a:prstGeom>
            </p:spPr>
          </p:pic>
          <p:sp>
            <p:nvSpPr>
              <p:cNvPr id="34" name="Inhaltsplatzhalter 7">
                <a:extLst>
                  <a:ext uri="{FF2B5EF4-FFF2-40B4-BE49-F238E27FC236}">
                    <a16:creationId xmlns:a16="http://schemas.microsoft.com/office/drawing/2014/main" id="{CC83FB9A-7504-4823-BE86-DFF720F165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64453" y="3941596"/>
                <a:ext cx="5086519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dirty="0">
                    <a:solidFill>
                      <a:srgbClr val="C00000"/>
                    </a:solidFill>
                  </a:rPr>
                  <a:t>time complexity for each refinement</a:t>
                </a:r>
              </a:p>
            </p:txBody>
          </p:sp>
        </p:grp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253043D3-8032-4D40-A5A7-20FFBD1DD44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69259" y="4025728"/>
              <a:ext cx="6418128" cy="30349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C77B0EF0-9FBA-46A3-B3BA-67F4C05277F9}"/>
              </a:ext>
            </a:extLst>
          </p:cNvPr>
          <p:cNvGrpSpPr/>
          <p:nvPr/>
        </p:nvGrpSpPr>
        <p:grpSpPr>
          <a:xfrm>
            <a:off x="5833643" y="2220355"/>
            <a:ext cx="4922578" cy="1769705"/>
            <a:chOff x="5833643" y="2220355"/>
            <a:chExt cx="4922578" cy="1769705"/>
          </a:xfrm>
        </p:grpSpPr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FAE6E96E-7105-44AB-BF5E-CD5FCEF28AD7}"/>
                </a:ext>
              </a:extLst>
            </p:cNvPr>
            <p:cNvGrpSpPr/>
            <p:nvPr/>
          </p:nvGrpSpPr>
          <p:grpSpPr>
            <a:xfrm>
              <a:off x="5833643" y="3278384"/>
              <a:ext cx="4639514" cy="711676"/>
              <a:chOff x="5495531" y="3278383"/>
              <a:chExt cx="4639514" cy="711676"/>
            </a:xfrm>
          </p:grpSpPr>
          <p:sp>
            <p:nvSpPr>
              <p:cNvPr id="26" name="Inhaltsplatzhalter 7">
                <a:extLst>
                  <a:ext uri="{FF2B5EF4-FFF2-40B4-BE49-F238E27FC236}">
                    <a16:creationId xmlns:a16="http://schemas.microsoft.com/office/drawing/2014/main" id="{8EF7517B-8B0B-4465-AE4C-52EF513E4A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25677" y="3278383"/>
                <a:ext cx="3509368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dirty="0"/>
                  <a:t>neighbors per vertex pair</a:t>
                </a:r>
              </a:p>
            </p:txBody>
          </p:sp>
          <p:pic>
            <p:nvPicPr>
              <p:cNvPr id="15" name="Grafik 14">
                <a:extLst>
                  <a:ext uri="{FF2B5EF4-FFF2-40B4-BE49-F238E27FC236}">
                    <a16:creationId xmlns:a16="http://schemas.microsoft.com/office/drawing/2014/main" id="{68171583-AAD5-4633-8E8C-A5E83424FB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5495531" y="3482411"/>
                <a:ext cx="1130146" cy="303621"/>
              </a:xfrm>
              <a:prstGeom prst="rect">
                <a:avLst/>
              </a:prstGeom>
            </p:spPr>
          </p:pic>
        </p:grp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58BCD2B3-A0DE-4543-BA1E-DB3BF5FD683B}"/>
                </a:ext>
              </a:extLst>
            </p:cNvPr>
            <p:cNvSpPr/>
            <p:nvPr/>
          </p:nvSpPr>
          <p:spPr>
            <a:xfrm>
              <a:off x="10419614" y="2220355"/>
              <a:ext cx="336607" cy="1444618"/>
            </a:xfrm>
            <a:custGeom>
              <a:avLst/>
              <a:gdLst>
                <a:gd name="connsiteX0" fmla="*/ 1023457 w 1023457"/>
                <a:gd name="connsiteY0" fmla="*/ 0 h 1933663"/>
                <a:gd name="connsiteX1" fmla="*/ 1023457 w 1023457"/>
                <a:gd name="connsiteY1" fmla="*/ 0 h 1933663"/>
                <a:gd name="connsiteX2" fmla="*/ 1023457 w 1023457"/>
                <a:gd name="connsiteY2" fmla="*/ 1933663 h 1933663"/>
                <a:gd name="connsiteX3" fmla="*/ 0 w 1023457"/>
                <a:gd name="connsiteY3" fmla="*/ 1933663 h 193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3457" h="1933663">
                  <a:moveTo>
                    <a:pt x="1023457" y="0"/>
                  </a:moveTo>
                  <a:lnTo>
                    <a:pt x="1023457" y="0"/>
                  </a:lnTo>
                  <a:lnTo>
                    <a:pt x="1023457" y="1933663"/>
                  </a:lnTo>
                  <a:lnTo>
                    <a:pt x="0" y="1933663"/>
                  </a:ln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5D8526A0-6136-48D7-85D3-2611EA636449}"/>
              </a:ext>
            </a:extLst>
          </p:cNvPr>
          <p:cNvGrpSpPr/>
          <p:nvPr/>
        </p:nvGrpSpPr>
        <p:grpSpPr>
          <a:xfrm>
            <a:off x="5597237" y="2220354"/>
            <a:ext cx="4791898" cy="1058030"/>
            <a:chOff x="5597237" y="2220354"/>
            <a:chExt cx="4791898" cy="1058030"/>
          </a:xfrm>
        </p:grpSpPr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896DCF58-C24A-4A1F-8081-4F1327FE0274}"/>
                </a:ext>
              </a:extLst>
            </p:cNvPr>
            <p:cNvGrpSpPr/>
            <p:nvPr/>
          </p:nvGrpSpPr>
          <p:grpSpPr>
            <a:xfrm>
              <a:off x="5803163" y="2566708"/>
              <a:ext cx="4585972" cy="711676"/>
              <a:chOff x="6437022" y="2159921"/>
              <a:chExt cx="4585972" cy="711676"/>
            </a:xfrm>
          </p:grpSpPr>
          <p:sp>
            <p:nvSpPr>
              <p:cNvPr id="24" name="Inhaltsplatzhalter 7">
                <a:extLst>
                  <a:ext uri="{FF2B5EF4-FFF2-40B4-BE49-F238E27FC236}">
                    <a16:creationId xmlns:a16="http://schemas.microsoft.com/office/drawing/2014/main" id="{4F2A51B9-6628-4195-9CBC-FC7B0663FA6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37022" y="2159921"/>
                <a:ext cx="3455826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dirty="0"/>
                  <a:t>One color per vertex pair</a:t>
                </a:r>
              </a:p>
            </p:txBody>
          </p:sp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8CB9B63-17AF-4878-B239-1B23649118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9892848" y="2333197"/>
                <a:ext cx="1130146" cy="365124"/>
              </a:xfrm>
              <a:prstGeom prst="rect">
                <a:avLst/>
              </a:prstGeom>
            </p:spPr>
          </p:pic>
        </p:grp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C14CC816-D837-49BF-B874-3FC2E08B16DE}"/>
                </a:ext>
              </a:extLst>
            </p:cNvPr>
            <p:cNvSpPr/>
            <p:nvPr/>
          </p:nvSpPr>
          <p:spPr>
            <a:xfrm flipH="1">
              <a:off x="5597237" y="2220354"/>
              <a:ext cx="236406" cy="722309"/>
            </a:xfrm>
            <a:custGeom>
              <a:avLst/>
              <a:gdLst>
                <a:gd name="connsiteX0" fmla="*/ 1023457 w 1023457"/>
                <a:gd name="connsiteY0" fmla="*/ 0 h 1933663"/>
                <a:gd name="connsiteX1" fmla="*/ 1023457 w 1023457"/>
                <a:gd name="connsiteY1" fmla="*/ 0 h 1933663"/>
                <a:gd name="connsiteX2" fmla="*/ 1023457 w 1023457"/>
                <a:gd name="connsiteY2" fmla="*/ 1933663 h 1933663"/>
                <a:gd name="connsiteX3" fmla="*/ 0 w 1023457"/>
                <a:gd name="connsiteY3" fmla="*/ 1933663 h 193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3457" h="1933663">
                  <a:moveTo>
                    <a:pt x="1023457" y="0"/>
                  </a:moveTo>
                  <a:lnTo>
                    <a:pt x="1023457" y="0"/>
                  </a:lnTo>
                  <a:lnTo>
                    <a:pt x="1023457" y="1933663"/>
                  </a:lnTo>
                  <a:lnTo>
                    <a:pt x="0" y="1933663"/>
                  </a:ln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5" name="Inhaltsplatzhalter 7">
            <a:extLst>
              <a:ext uri="{FF2B5EF4-FFF2-40B4-BE49-F238E27FC236}">
                <a16:creationId xmlns:a16="http://schemas.microsoft.com/office/drawing/2014/main" id="{F940BE7E-5CB4-429D-B6E1-E9061D74757D}"/>
              </a:ext>
            </a:extLst>
          </p:cNvPr>
          <p:cNvSpPr txBox="1">
            <a:spLocks/>
          </p:cNvSpPr>
          <p:nvPr/>
        </p:nvSpPr>
        <p:spPr>
          <a:xfrm>
            <a:off x="4798542" y="4901251"/>
            <a:ext cx="6595214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B050"/>
                </a:solidFill>
              </a:rPr>
              <a:t>Solution:</a:t>
            </a:r>
            <a:r>
              <a:rPr lang="en-US" sz="2400" dirty="0">
                <a:solidFill>
                  <a:srgbClr val="00B050"/>
                </a:solidFill>
              </a:rPr>
              <a:t> Simplify refinement using sparsity</a:t>
            </a:r>
          </a:p>
        </p:txBody>
      </p:sp>
    </p:spTree>
    <p:extLst>
      <p:ext uri="{BB962C8B-B14F-4D97-AF65-F5344CB8AC3E}">
        <p14:creationId xmlns:p14="http://schemas.microsoft.com/office/powerpoint/2010/main" val="416366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2-WL Inspired Convolution Operator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36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21,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11CE25-341B-46C9-A9D1-6D9979B222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181"/>
          <a:stretch/>
        </p:blipFill>
        <p:spPr>
          <a:xfrm>
            <a:off x="2629555" y="1675184"/>
            <a:ext cx="6932889" cy="2657475"/>
          </a:xfrm>
          <a:prstGeom prst="rect">
            <a:avLst/>
          </a:prstGeom>
        </p:spPr>
      </p:pic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5240F927-EDA7-42DD-BC86-43EF2B1D26B2}"/>
              </a:ext>
            </a:extLst>
          </p:cNvPr>
          <p:cNvGrpSpPr/>
          <p:nvPr/>
        </p:nvGrpSpPr>
        <p:grpSpPr>
          <a:xfrm>
            <a:off x="2494326" y="996792"/>
            <a:ext cx="7203346" cy="536147"/>
            <a:chOff x="1222520" y="993562"/>
            <a:chExt cx="9746960" cy="536147"/>
          </a:xfrm>
        </p:grpSpPr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25EAFF61-AEA6-4E39-B6C2-9C15AF818D25}"/>
                </a:ext>
              </a:extLst>
            </p:cNvPr>
            <p:cNvCxnSpPr>
              <a:cxnSpLocks/>
            </p:cNvCxnSpPr>
            <p:nvPr/>
          </p:nvCxnSpPr>
          <p:spPr>
            <a:xfrm>
              <a:off x="1222520" y="1528628"/>
              <a:ext cx="9746960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B62A5002-3ABA-4D9F-98FE-2BF89CF7A400}"/>
                </a:ext>
              </a:extLst>
            </p:cNvPr>
            <p:cNvSpPr txBox="1">
              <a:spLocks/>
            </p:cNvSpPr>
            <p:nvPr/>
          </p:nvSpPr>
          <p:spPr>
            <a:xfrm>
              <a:off x="2615268" y="993562"/>
              <a:ext cx="6822348" cy="536147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2060"/>
                  </a:solidFill>
                </a:rPr>
                <a:t>neighborhood radius</a:t>
              </a:r>
              <a:endParaRPr lang="en-US" sz="2000" b="1" dirty="0">
                <a:solidFill>
                  <a:srgbClr val="002060"/>
                </a:solidFill>
              </a:endParaRPr>
            </a:p>
          </p:txBody>
        </p:sp>
      </p:grpSp>
      <p:sp>
        <p:nvSpPr>
          <p:cNvPr id="33" name="Inhaltsplatzhalter 7">
            <a:extLst>
              <a:ext uri="{FF2B5EF4-FFF2-40B4-BE49-F238E27FC236}">
                <a16:creationId xmlns:a16="http://schemas.microsoft.com/office/drawing/2014/main" id="{AB835272-279A-42CB-AAF3-75C47CAC0CE6}"/>
              </a:ext>
            </a:extLst>
          </p:cNvPr>
          <p:cNvSpPr txBox="1">
            <a:spLocks/>
          </p:cNvSpPr>
          <p:nvPr/>
        </p:nvSpPr>
        <p:spPr>
          <a:xfrm>
            <a:off x="7314038" y="4332659"/>
            <a:ext cx="2503066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full 2-WL coloring</a:t>
            </a:r>
          </a:p>
        </p:txBody>
      </p:sp>
      <p:sp>
        <p:nvSpPr>
          <p:cNvPr id="37" name="Inhaltsplatzhalter 7">
            <a:extLst>
              <a:ext uri="{FF2B5EF4-FFF2-40B4-BE49-F238E27FC236}">
                <a16:creationId xmlns:a16="http://schemas.microsoft.com/office/drawing/2014/main" id="{34E97A1A-8877-4B09-B358-3762B7EAA9A8}"/>
              </a:ext>
            </a:extLst>
          </p:cNvPr>
          <p:cNvSpPr txBox="1">
            <a:spLocks/>
          </p:cNvSpPr>
          <p:nvPr/>
        </p:nvSpPr>
        <p:spPr>
          <a:xfrm>
            <a:off x="2239861" y="4280563"/>
            <a:ext cx="2773138" cy="7116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/>
              <a:t>only existing edges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D10466D-E390-4B9B-9893-338BF0B719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34228" y="5423483"/>
            <a:ext cx="662686" cy="296094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795FF6C-6DCF-4BDA-B547-1AC05538BB67}"/>
              </a:ext>
            </a:extLst>
          </p:cNvPr>
          <p:cNvGrpSpPr/>
          <p:nvPr/>
        </p:nvGrpSpPr>
        <p:grpSpPr>
          <a:xfrm>
            <a:off x="2494325" y="1032441"/>
            <a:ext cx="7203345" cy="4011894"/>
            <a:chOff x="2494325" y="1032441"/>
            <a:chExt cx="7203345" cy="4011894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0D52D8BC-E5F3-4ACE-9087-8AB74F5BFA23}"/>
                </a:ext>
              </a:extLst>
            </p:cNvPr>
            <p:cNvSpPr/>
            <p:nvPr/>
          </p:nvSpPr>
          <p:spPr>
            <a:xfrm>
              <a:off x="2494325" y="1032441"/>
              <a:ext cx="7203345" cy="84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E78575E2-E41E-4BE0-8853-8539968D5480}"/>
                </a:ext>
              </a:extLst>
            </p:cNvPr>
            <p:cNvSpPr/>
            <p:nvPr/>
          </p:nvSpPr>
          <p:spPr>
            <a:xfrm>
              <a:off x="4946395" y="1879126"/>
              <a:ext cx="2367642" cy="3165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9" name="Gruppieren 48">
            <a:extLst>
              <a:ext uri="{FF2B5EF4-FFF2-40B4-BE49-F238E27FC236}">
                <a16:creationId xmlns:a16="http://schemas.microsoft.com/office/drawing/2014/main" id="{27E1E998-10AA-42F6-B14E-BF4009CEA303}"/>
              </a:ext>
            </a:extLst>
          </p:cNvPr>
          <p:cNvGrpSpPr/>
          <p:nvPr/>
        </p:nvGrpSpPr>
        <p:grpSpPr>
          <a:xfrm>
            <a:off x="2371564" y="5420592"/>
            <a:ext cx="2914785" cy="1026499"/>
            <a:chOff x="2371564" y="5420592"/>
            <a:chExt cx="2914785" cy="1026499"/>
          </a:xfrm>
        </p:grpSpPr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2A8AD43C-C15C-4439-AF92-8F93F8CD7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473188" y="5420592"/>
              <a:ext cx="2100856" cy="296094"/>
            </a:xfrm>
            <a:prstGeom prst="rect">
              <a:avLst/>
            </a:prstGeom>
          </p:spPr>
        </p:pic>
        <p:sp>
          <p:nvSpPr>
            <p:cNvPr id="46" name="Inhaltsplatzhalter 7">
              <a:extLst>
                <a:ext uri="{FF2B5EF4-FFF2-40B4-BE49-F238E27FC236}">
                  <a16:creationId xmlns:a16="http://schemas.microsoft.com/office/drawing/2014/main" id="{1619C0F9-B11B-4C85-B607-44305F7878D1}"/>
                </a:ext>
              </a:extLst>
            </p:cNvPr>
            <p:cNvSpPr txBox="1">
              <a:spLocks/>
            </p:cNvSpPr>
            <p:nvPr/>
          </p:nvSpPr>
          <p:spPr>
            <a:xfrm>
              <a:off x="2371564" y="5735415"/>
              <a:ext cx="2914785" cy="711676"/>
            </a:xfrm>
            <a:prstGeom prst="rect">
              <a:avLst/>
            </a:prstGeom>
            <a:ln>
              <a:noFill/>
            </a:ln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2060"/>
                  </a:solidFill>
                </a:rPr>
                <a:t>max vertex degree</a:t>
              </a:r>
            </a:p>
          </p:txBody>
        </p: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9CB66131-D5A8-4677-85C0-557EF0756085}"/>
                </a:ext>
              </a:extLst>
            </p:cNvPr>
            <p:cNvCxnSpPr/>
            <p:nvPr/>
          </p:nvCxnSpPr>
          <p:spPr>
            <a:xfrm>
              <a:off x="4303552" y="5713547"/>
              <a:ext cx="0" cy="238440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hteck 38">
            <a:extLst>
              <a:ext uri="{FF2B5EF4-FFF2-40B4-BE49-F238E27FC236}">
                <a16:creationId xmlns:a16="http://schemas.microsoft.com/office/drawing/2014/main" id="{6E3AAF41-D4D4-45CA-9428-6104937A7848}"/>
              </a:ext>
            </a:extLst>
          </p:cNvPr>
          <p:cNvSpPr/>
          <p:nvPr/>
        </p:nvSpPr>
        <p:spPr>
          <a:xfrm>
            <a:off x="2170349" y="1853077"/>
            <a:ext cx="2706534" cy="45032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8A6C1667-0FB1-4C54-9765-1661BFA4BA69}"/>
              </a:ext>
            </a:extLst>
          </p:cNvPr>
          <p:cNvGrpSpPr/>
          <p:nvPr/>
        </p:nvGrpSpPr>
        <p:grpSpPr>
          <a:xfrm>
            <a:off x="4951459" y="5420592"/>
            <a:ext cx="2497230" cy="296094"/>
            <a:chOff x="4951459" y="5420592"/>
            <a:chExt cx="2497230" cy="296094"/>
          </a:xfrm>
        </p:grpSpPr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394CD93A-E4AF-4156-B5B3-EA8BCC8A7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658906" y="5420592"/>
              <a:ext cx="874182" cy="296094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9179D86D-C413-4E2F-8ECF-8E97906FF105}"/>
                    </a:ext>
                  </a:extLst>
                </p:cNvPr>
                <p:cNvSpPr txBox="1"/>
                <p:nvPr/>
              </p:nvSpPr>
              <p:spPr>
                <a:xfrm>
                  <a:off x="4951459" y="5425399"/>
                  <a:ext cx="23724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≤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9179D86D-C413-4E2F-8ECF-8E97906FF10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51459" y="5425399"/>
                  <a:ext cx="237244" cy="276999"/>
                </a:xfrm>
                <a:prstGeom prst="rect">
                  <a:avLst/>
                </a:prstGeom>
                <a:blipFill>
                  <a:blip r:embed="rId10"/>
                  <a:stretch>
                    <a:fillRect l="-20513" r="-20513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7" name="Textfeld 46">
                  <a:extLst>
                    <a:ext uri="{FF2B5EF4-FFF2-40B4-BE49-F238E27FC236}">
                      <a16:creationId xmlns:a16="http://schemas.microsoft.com/office/drawing/2014/main" id="{BCBD3F6A-AB38-49E7-9AB4-78123C4F869B}"/>
                    </a:ext>
                  </a:extLst>
                </p:cNvPr>
                <p:cNvSpPr txBox="1"/>
                <p:nvPr/>
              </p:nvSpPr>
              <p:spPr>
                <a:xfrm>
                  <a:off x="7179385" y="5430139"/>
                  <a:ext cx="26930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≪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47" name="Textfeld 46">
                  <a:extLst>
                    <a:ext uri="{FF2B5EF4-FFF2-40B4-BE49-F238E27FC236}">
                      <a16:creationId xmlns:a16="http://schemas.microsoft.com/office/drawing/2014/main" id="{BCBD3F6A-AB38-49E7-9AB4-78123C4F86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9385" y="5430139"/>
                  <a:ext cx="269304" cy="276999"/>
                </a:xfrm>
                <a:prstGeom prst="rect">
                  <a:avLst/>
                </a:prstGeom>
                <a:blipFill>
                  <a:blip r:embed="rId11"/>
                  <a:stretch>
                    <a:fillRect l="-18182" r="-18182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1" name="Inhaltsplatzhalter 7">
            <a:extLst>
              <a:ext uri="{FF2B5EF4-FFF2-40B4-BE49-F238E27FC236}">
                <a16:creationId xmlns:a16="http://schemas.microsoft.com/office/drawing/2014/main" id="{D4B5813A-D7E1-47F6-99B9-71B150495088}"/>
              </a:ext>
            </a:extLst>
          </p:cNvPr>
          <p:cNvSpPr txBox="1">
            <a:spLocks/>
          </p:cNvSpPr>
          <p:nvPr/>
        </p:nvSpPr>
        <p:spPr>
          <a:xfrm>
            <a:off x="8893966" y="5215692"/>
            <a:ext cx="2914785" cy="711676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2060"/>
                </a:solidFill>
              </a:rPr>
              <a:t>refinement complexity</a:t>
            </a:r>
          </a:p>
        </p:txBody>
      </p:sp>
      <p:cxnSp>
        <p:nvCxnSpPr>
          <p:cNvPr id="60" name="Gerader Verbinder 59">
            <a:extLst>
              <a:ext uri="{FF2B5EF4-FFF2-40B4-BE49-F238E27FC236}">
                <a16:creationId xmlns:a16="http://schemas.microsoft.com/office/drawing/2014/main" id="{EC651134-EE97-4F4A-9454-867E2B05D4F1}"/>
              </a:ext>
            </a:extLst>
          </p:cNvPr>
          <p:cNvCxnSpPr/>
          <p:nvPr/>
        </p:nvCxnSpPr>
        <p:spPr>
          <a:xfrm>
            <a:off x="601211" y="5215692"/>
            <a:ext cx="109895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010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2-WL Inspired Convolution Operator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37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21,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67436CD-74DB-4FDB-B662-C6BF46FF4F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1209" y="3049837"/>
            <a:ext cx="10989580" cy="145849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11910DDC-0B2C-4CF9-8611-7B9FEB2726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99142" y="999524"/>
            <a:ext cx="3193715" cy="1805143"/>
          </a:xfrm>
          <a:prstGeom prst="rect">
            <a:avLst/>
          </a:prstGeom>
        </p:spPr>
      </p:pic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0D8479D6-FB88-4A84-97BD-9B0DE0F36182}"/>
              </a:ext>
            </a:extLst>
          </p:cNvPr>
          <p:cNvGrpSpPr/>
          <p:nvPr/>
        </p:nvGrpSpPr>
        <p:grpSpPr>
          <a:xfrm>
            <a:off x="7520729" y="3309458"/>
            <a:ext cx="3980578" cy="1260607"/>
            <a:chOff x="7520729" y="3309458"/>
            <a:chExt cx="3980578" cy="1260607"/>
          </a:xfrm>
        </p:grpSpPr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C4AAAAC3-ABF4-4F47-84C3-11CE8790A17C}"/>
                </a:ext>
              </a:extLst>
            </p:cNvPr>
            <p:cNvSpPr/>
            <p:nvPr/>
          </p:nvSpPr>
          <p:spPr>
            <a:xfrm>
              <a:off x="7520729" y="4245427"/>
              <a:ext cx="1400963" cy="324638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BD8D98AB-4E18-4BE7-9997-7A83064BEF80}"/>
                </a:ext>
              </a:extLst>
            </p:cNvPr>
            <p:cNvSpPr/>
            <p:nvPr/>
          </p:nvSpPr>
          <p:spPr>
            <a:xfrm>
              <a:off x="10964411" y="3309458"/>
              <a:ext cx="536896" cy="289420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EEA49BAE-3182-4ACE-A838-CEF75CBF0CD9}"/>
              </a:ext>
            </a:extLst>
          </p:cNvPr>
          <p:cNvGrpSpPr/>
          <p:nvPr/>
        </p:nvGrpSpPr>
        <p:grpSpPr>
          <a:xfrm>
            <a:off x="601209" y="4792058"/>
            <a:ext cx="10989580" cy="1484713"/>
            <a:chOff x="601209" y="4792058"/>
            <a:chExt cx="10989580" cy="1484713"/>
          </a:xfrm>
        </p:grpSpPr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2ACCA6C-14CC-4F12-A1C1-80BC41C7BA18}"/>
                </a:ext>
              </a:extLst>
            </p:cNvPr>
            <p:cNvCxnSpPr/>
            <p:nvPr/>
          </p:nvCxnSpPr>
          <p:spPr>
            <a:xfrm>
              <a:off x="601211" y="4792058"/>
              <a:ext cx="1098957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Inhaltsplatzhalter 7">
              <a:extLst>
                <a:ext uri="{FF2B5EF4-FFF2-40B4-BE49-F238E27FC236}">
                  <a16:creationId xmlns:a16="http://schemas.microsoft.com/office/drawing/2014/main" id="{3EB0B49F-EDAD-4E22-A133-3B58140CA18B}"/>
                </a:ext>
              </a:extLst>
            </p:cNvPr>
            <p:cNvSpPr txBox="1">
              <a:spLocks/>
            </p:cNvSpPr>
            <p:nvPr/>
          </p:nvSpPr>
          <p:spPr>
            <a:xfrm>
              <a:off x="601210" y="4871638"/>
              <a:ext cx="769759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1. Can simulate the existing 1-WL bounded GNNs</a:t>
              </a:r>
            </a:p>
          </p:txBody>
        </p:sp>
        <p:sp>
          <p:nvSpPr>
            <p:cNvPr id="41" name="Inhaltsplatzhalter 7">
              <a:extLst>
                <a:ext uri="{FF2B5EF4-FFF2-40B4-BE49-F238E27FC236}">
                  <a16:creationId xmlns:a16="http://schemas.microsoft.com/office/drawing/2014/main" id="{32276655-6BFF-4330-B43B-07EFB2BC1AB9}"/>
                </a:ext>
              </a:extLst>
            </p:cNvPr>
            <p:cNvSpPr txBox="1">
              <a:spLocks/>
            </p:cNvSpPr>
            <p:nvPr/>
          </p:nvSpPr>
          <p:spPr>
            <a:xfrm>
              <a:off x="601209" y="5565095"/>
              <a:ext cx="7697596" cy="71167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2. Higher discriminative &amp; computational power than 1-WL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2" name="Inhaltsplatzhalter 7">
                <a:extLst>
                  <a:ext uri="{FF2B5EF4-FFF2-40B4-BE49-F238E27FC236}">
                    <a16:creationId xmlns:a16="http://schemas.microsoft.com/office/drawing/2014/main" id="{DE07A83E-D248-435E-929A-9BF8A2BD0DA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939481" y="5163170"/>
                <a:ext cx="3414319" cy="711676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de-DE" sz="2000" b="1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000" b="1" dirty="0"/>
                  <a:t> 1-WL-GNNs </a:t>
                </a:r>
                <a14:m>
                  <m:oMath xmlns:m="http://schemas.openxmlformats.org/officeDocument/2006/math"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</m:oMath>
                </a14:m>
                <a:r>
                  <a:rPr lang="en-US" sz="2000" b="1" dirty="0"/>
                  <a:t> </a:t>
                </a:r>
                <a:r>
                  <a:rPr lang="en-US" sz="2000" b="1" dirty="0">
                    <a:solidFill>
                      <a:srgbClr val="002060"/>
                    </a:solidFill>
                  </a:rPr>
                  <a:t>2-WL-GNNs</a:t>
                </a:r>
                <a:endParaRPr lang="en-US" sz="2000" b="1" dirty="0"/>
              </a:p>
            </p:txBody>
          </p:sp>
        </mc:Choice>
        <mc:Fallback>
          <p:sp>
            <p:nvSpPr>
              <p:cNvPr id="42" name="Inhaltsplatzhalter 7">
                <a:extLst>
                  <a:ext uri="{FF2B5EF4-FFF2-40B4-BE49-F238E27FC236}">
                    <a16:creationId xmlns:a16="http://schemas.microsoft.com/office/drawing/2014/main" id="{DE07A83E-D248-435E-929A-9BF8A2BD0D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9481" y="5163170"/>
                <a:ext cx="3414319" cy="711676"/>
              </a:xfrm>
              <a:prstGeom prst="rect">
                <a:avLst/>
              </a:prstGeom>
              <a:blipFill>
                <a:blip r:embed="rId6"/>
                <a:stretch>
                  <a:fillRect r="-1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5284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2-WL Inspired Convolution Operator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38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21,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70E4D07F-E167-4FBD-B107-C5A3747D6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84046" y="4772777"/>
            <a:ext cx="4936110" cy="1395367"/>
          </a:xfrm>
          <a:prstGeom prst="rect">
            <a:avLst/>
          </a:prstGeom>
        </p:spPr>
      </p:pic>
      <p:sp>
        <p:nvSpPr>
          <p:cNvPr id="20" name="Inhaltsplatzhalter 7">
            <a:extLst>
              <a:ext uri="{FF2B5EF4-FFF2-40B4-BE49-F238E27FC236}">
                <a16:creationId xmlns:a16="http://schemas.microsoft.com/office/drawing/2014/main" id="{AEE0C880-E740-4DD7-AAF3-A8D7807903C1}"/>
              </a:ext>
            </a:extLst>
          </p:cNvPr>
          <p:cNvSpPr txBox="1">
            <a:spLocks/>
          </p:cNvSpPr>
          <p:nvPr/>
        </p:nvSpPr>
        <p:spPr>
          <a:xfrm>
            <a:off x="608204" y="3564810"/>
            <a:ext cx="5487796" cy="10196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LTA Motivation: </a:t>
            </a:r>
          </a:p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2060"/>
                </a:solidFill>
              </a:rPr>
              <a:t>Flexible decompositions</a:t>
            </a: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CFF3C4A2-7459-46D3-A892-BF6AAE8BE436}"/>
              </a:ext>
            </a:extLst>
          </p:cNvPr>
          <p:cNvCxnSpPr>
            <a:cxnSpLocks/>
          </p:cNvCxnSpPr>
          <p:nvPr/>
        </p:nvCxnSpPr>
        <p:spPr>
          <a:xfrm>
            <a:off x="6096000" y="2960255"/>
            <a:ext cx="0" cy="332509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7">
            <a:extLst>
              <a:ext uri="{FF2B5EF4-FFF2-40B4-BE49-F238E27FC236}">
                <a16:creationId xmlns:a16="http://schemas.microsoft.com/office/drawing/2014/main" id="{7BF11956-9FAD-48E0-A388-DF3BD6D02B48}"/>
              </a:ext>
            </a:extLst>
          </p:cNvPr>
          <p:cNvSpPr txBox="1">
            <a:spLocks/>
          </p:cNvSpPr>
          <p:nvPr/>
        </p:nvSpPr>
        <p:spPr>
          <a:xfrm>
            <a:off x="6096000" y="3564810"/>
            <a:ext cx="5487796" cy="10196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General Motivation:</a:t>
            </a:r>
          </a:p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2060"/>
                </a:solidFill>
              </a:rPr>
              <a:t>Discriminative &amp; computational power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E5D5014-C657-410E-81C4-EF9D552A77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20014" y="4851592"/>
            <a:ext cx="2691680" cy="1354304"/>
          </a:xfrm>
          <a:prstGeom prst="rect">
            <a:avLst/>
          </a:prstGeom>
        </p:spPr>
      </p:pic>
      <p:sp>
        <p:nvSpPr>
          <p:cNvPr id="28" name="Inhaltsplatzhalter 7">
            <a:extLst>
              <a:ext uri="{FF2B5EF4-FFF2-40B4-BE49-F238E27FC236}">
                <a16:creationId xmlns:a16="http://schemas.microsoft.com/office/drawing/2014/main" id="{CDC00B88-CA1D-4047-B1C7-23D093A76822}"/>
              </a:ext>
            </a:extLst>
          </p:cNvPr>
          <p:cNvSpPr txBox="1">
            <a:spLocks/>
          </p:cNvSpPr>
          <p:nvPr/>
        </p:nvSpPr>
        <p:spPr>
          <a:xfrm>
            <a:off x="9235707" y="5090156"/>
            <a:ext cx="2464226" cy="8771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&amp; cycle detection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E2D40BA-675A-4178-A4FE-154250F20F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99142" y="999524"/>
            <a:ext cx="3193715" cy="1805143"/>
          </a:xfrm>
          <a:prstGeom prst="rect">
            <a:avLst/>
          </a:prstGeom>
        </p:spPr>
      </p:pic>
      <p:sp>
        <p:nvSpPr>
          <p:cNvPr id="24" name="Inhaltsplatzhalter 7">
            <a:extLst>
              <a:ext uri="{FF2B5EF4-FFF2-40B4-BE49-F238E27FC236}">
                <a16:creationId xmlns:a16="http://schemas.microsoft.com/office/drawing/2014/main" id="{54841C79-BA1A-4A65-9522-53DF5D056645}"/>
              </a:ext>
            </a:extLst>
          </p:cNvPr>
          <p:cNvSpPr txBox="1">
            <a:spLocks/>
          </p:cNvSpPr>
          <p:nvPr/>
        </p:nvSpPr>
        <p:spPr>
          <a:xfrm>
            <a:off x="884049" y="2838809"/>
            <a:ext cx="4936106" cy="662782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2-WL-GNNs are a </a:t>
            </a:r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starting point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 for the</a:t>
            </a:r>
          </a:p>
        </p:txBody>
      </p:sp>
      <p:sp>
        <p:nvSpPr>
          <p:cNvPr id="25" name="Inhaltsplatzhalter 7">
            <a:extLst>
              <a:ext uri="{FF2B5EF4-FFF2-40B4-BE49-F238E27FC236}">
                <a16:creationId xmlns:a16="http://schemas.microsoft.com/office/drawing/2014/main" id="{A8EF6B19-8C00-4B00-862A-2E8903BAA7F1}"/>
              </a:ext>
            </a:extLst>
          </p:cNvPr>
          <p:cNvSpPr txBox="1">
            <a:spLocks/>
          </p:cNvSpPr>
          <p:nvPr/>
        </p:nvSpPr>
        <p:spPr>
          <a:xfrm>
            <a:off x="6142547" y="2838809"/>
            <a:ext cx="4936106" cy="662782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B050"/>
                </a:solidFill>
              </a:rPr>
              <a:t>2-WL-GNNs provide a </a:t>
            </a:r>
            <a:r>
              <a:rPr lang="en-US" sz="2000" b="1" dirty="0">
                <a:solidFill>
                  <a:srgbClr val="00B050"/>
                </a:solidFill>
              </a:rPr>
              <a:t>solution</a:t>
            </a:r>
            <a:r>
              <a:rPr lang="en-US" sz="2000" dirty="0">
                <a:solidFill>
                  <a:srgbClr val="00B050"/>
                </a:solidFill>
              </a:rPr>
              <a:t> for the</a:t>
            </a:r>
          </a:p>
        </p:txBody>
      </p:sp>
    </p:spTree>
    <p:extLst>
      <p:ext uri="{BB962C8B-B14F-4D97-AF65-F5344CB8AC3E}">
        <p14:creationId xmlns:p14="http://schemas.microsoft.com/office/powerpoint/2010/main" val="257644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39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21,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732A006-E0A2-4C34-9AE4-D110027E5FDD}"/>
              </a:ext>
            </a:extLst>
          </p:cNvPr>
          <p:cNvGrpSpPr/>
          <p:nvPr/>
        </p:nvGrpSpPr>
        <p:grpSpPr>
          <a:xfrm>
            <a:off x="1977457" y="1016024"/>
            <a:ext cx="4400550" cy="2200333"/>
            <a:chOff x="3031659" y="868685"/>
            <a:chExt cx="4400550" cy="2200333"/>
          </a:xfrm>
        </p:grpSpPr>
        <p:sp>
          <p:nvSpPr>
            <p:cNvPr id="11" name="Inhaltsplatzhalter 7">
              <a:extLst>
                <a:ext uri="{FF2B5EF4-FFF2-40B4-BE49-F238E27FC236}">
                  <a16:creationId xmlns:a16="http://schemas.microsoft.com/office/drawing/2014/main" id="{35478ECF-BC7F-4E35-A224-DC9377A7594A}"/>
                </a:ext>
              </a:extLst>
            </p:cNvPr>
            <p:cNvSpPr txBox="1">
              <a:spLocks/>
            </p:cNvSpPr>
            <p:nvPr/>
          </p:nvSpPr>
          <p:spPr>
            <a:xfrm>
              <a:off x="3787051" y="868685"/>
              <a:ext cx="1129295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3200" b="1" dirty="0"/>
                <a:t>LTA</a:t>
              </a:r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FC35C1AE-B054-480D-8D85-3A5C74FC0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31659" y="1154493"/>
              <a:ext cx="4400550" cy="1914525"/>
            </a:xfrm>
            <a:prstGeom prst="rect">
              <a:avLst/>
            </a:prstGeom>
          </p:spPr>
        </p:pic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B3EFAE6F-0CB8-4869-80AF-0922D1623EAC}"/>
              </a:ext>
            </a:extLst>
          </p:cNvPr>
          <p:cNvGrpSpPr/>
          <p:nvPr/>
        </p:nvGrpSpPr>
        <p:grpSpPr>
          <a:xfrm>
            <a:off x="8111282" y="1069596"/>
            <a:ext cx="3822050" cy="5039701"/>
            <a:chOff x="8111282" y="1069596"/>
            <a:chExt cx="3822050" cy="5039701"/>
          </a:xfrm>
        </p:grpSpPr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0CAF845F-72F1-4EC8-923F-C0578B77EA13}"/>
                </a:ext>
              </a:extLst>
            </p:cNvPr>
            <p:cNvCxnSpPr>
              <a:cxnSpLocks/>
            </p:cNvCxnSpPr>
            <p:nvPr/>
          </p:nvCxnSpPr>
          <p:spPr>
            <a:xfrm>
              <a:off x="8111282" y="1069596"/>
              <a:ext cx="0" cy="5039701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Inhaltsplatzhalter 7">
              <a:extLst>
                <a:ext uri="{FF2B5EF4-FFF2-40B4-BE49-F238E27FC236}">
                  <a16:creationId xmlns:a16="http://schemas.microsoft.com/office/drawing/2014/main" id="{021D6FC1-90DA-4584-A27B-3E34934B906A}"/>
                </a:ext>
              </a:extLst>
            </p:cNvPr>
            <p:cNvSpPr txBox="1">
              <a:spLocks/>
            </p:cNvSpPr>
            <p:nvPr/>
          </p:nvSpPr>
          <p:spPr>
            <a:xfrm>
              <a:off x="8315087" y="1301832"/>
              <a:ext cx="3618245" cy="4680520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is a general definition of LTA?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How does LTA relate to existing GC/GR methods?</a:t>
              </a:r>
            </a:p>
            <a:p>
              <a:pPr marL="457200" indent="-457200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Font typeface="Arial" panose="020B0604020202020204" pitchFamily="34" charset="0"/>
                <a:buAutoNum type="arabicPeriod"/>
              </a:pPr>
              <a:r>
                <a:rPr lang="en-US" sz="2000" dirty="0"/>
                <a:t>What are shortcomings of existing GC/GR methods?</a:t>
              </a:r>
              <a:br>
                <a:rPr lang="en-US" sz="2000" dirty="0"/>
              </a:br>
              <a:r>
                <a:rPr lang="en-US" sz="2000" dirty="0"/>
                <a:t>How can they be fixed?</a:t>
              </a:r>
            </a:p>
          </p:txBody>
        </p:sp>
      </p:grp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DCAF2207-475B-4EA4-8451-9BEC1303A66A}"/>
              </a:ext>
            </a:extLst>
          </p:cNvPr>
          <p:cNvSpPr txBox="1">
            <a:spLocks/>
          </p:cNvSpPr>
          <p:nvPr/>
        </p:nvSpPr>
        <p:spPr>
          <a:xfrm>
            <a:off x="4543167" y="5569781"/>
            <a:ext cx="34214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Graph Neural Networks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8FD9D38-FB0F-42FA-8C61-E00A0F763F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6089" y="4217231"/>
            <a:ext cx="3295650" cy="135255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EFF10A9-11F7-41C3-B7DC-0F052D3EF5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3859" y="4217231"/>
            <a:ext cx="3676650" cy="1352550"/>
          </a:xfrm>
          <a:prstGeom prst="rect">
            <a:avLst/>
          </a:prstGeom>
        </p:spPr>
      </p:pic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13BD8AF7-6B3A-4EDD-A31F-46C1B6F8649F}"/>
              </a:ext>
            </a:extLst>
          </p:cNvPr>
          <p:cNvSpPr txBox="1">
            <a:spLocks/>
          </p:cNvSpPr>
          <p:nvPr/>
        </p:nvSpPr>
        <p:spPr>
          <a:xfrm>
            <a:off x="146637" y="5569781"/>
            <a:ext cx="4031095" cy="6627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400" b="1" dirty="0"/>
              <a:t>G​raph Embeddings &amp; Kernels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6387BD83-64F8-4759-87CD-FE8D1B1F1782}"/>
              </a:ext>
            </a:extLst>
          </p:cNvPr>
          <p:cNvGrpSpPr/>
          <p:nvPr/>
        </p:nvGrpSpPr>
        <p:grpSpPr>
          <a:xfrm>
            <a:off x="2162184" y="3254928"/>
            <a:ext cx="3933816" cy="962303"/>
            <a:chOff x="2162184" y="3254928"/>
            <a:chExt cx="3933816" cy="962303"/>
          </a:xfrm>
        </p:grpSpPr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C8D365E8-5D47-40F3-83A6-38C07451E8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184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BEE0204E-EBEC-4603-852E-4AE503810B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4169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5AADAE20-C3C1-427C-BD51-CC79C53B5781}"/>
                </a:ext>
              </a:extLst>
            </p:cNvPr>
            <p:cNvSpPr txBox="1">
              <a:spLocks/>
            </p:cNvSpPr>
            <p:nvPr/>
          </p:nvSpPr>
          <p:spPr>
            <a:xfrm>
              <a:off x="2421137" y="3289615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  <p:sp>
          <p:nvSpPr>
            <p:cNvPr id="22" name="Inhaltsplatzhalter 7">
              <a:extLst>
                <a:ext uri="{FF2B5EF4-FFF2-40B4-BE49-F238E27FC236}">
                  <a16:creationId xmlns:a16="http://schemas.microsoft.com/office/drawing/2014/main" id="{CA02D17C-BC6E-4609-B9F5-3D4D3F871988}"/>
                </a:ext>
              </a:extLst>
            </p:cNvPr>
            <p:cNvSpPr txBox="1">
              <a:spLocks/>
            </p:cNvSpPr>
            <p:nvPr/>
          </p:nvSpPr>
          <p:spPr>
            <a:xfrm>
              <a:off x="5396433" y="3289614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</p:grpSp>
      <p:sp>
        <p:nvSpPr>
          <p:cNvPr id="24" name="Ellipse 23">
            <a:extLst>
              <a:ext uri="{FF2B5EF4-FFF2-40B4-BE49-F238E27FC236}">
                <a16:creationId xmlns:a16="http://schemas.microsoft.com/office/drawing/2014/main" id="{D65E3881-7422-4A79-A4C7-0C9C324DEF8A}"/>
              </a:ext>
            </a:extLst>
          </p:cNvPr>
          <p:cNvSpPr/>
          <p:nvPr/>
        </p:nvSpPr>
        <p:spPr>
          <a:xfrm>
            <a:off x="8236408" y="4212396"/>
            <a:ext cx="504056" cy="50405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116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 Classification &amp; Regression (GC/GR)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7FF3C35-126C-4FDC-A75A-80D1A1CBB9B3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sp>
        <p:nvSpPr>
          <p:cNvPr id="15" name="Inhaltsplatzhalter 7">
            <a:extLst>
              <a:ext uri="{FF2B5EF4-FFF2-40B4-BE49-F238E27FC236}">
                <a16:creationId xmlns:a16="http://schemas.microsoft.com/office/drawing/2014/main" id="{05499D5D-DA9D-4D22-B06B-25C7874CEE40}"/>
              </a:ext>
            </a:extLst>
          </p:cNvPr>
          <p:cNvSpPr txBox="1">
            <a:spLocks/>
          </p:cNvSpPr>
          <p:nvPr/>
        </p:nvSpPr>
        <p:spPr>
          <a:xfrm>
            <a:off x="7708175" y="1194296"/>
            <a:ext cx="3217363" cy="5996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2060"/>
                </a:solidFill>
              </a:rPr>
              <a:t>Localized explainability</a:t>
            </a:r>
          </a:p>
        </p:txBody>
      </p:sp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0EC8425C-4733-4A35-86E8-903F0583ED21}"/>
              </a:ext>
            </a:extLst>
          </p:cNvPr>
          <p:cNvSpPr txBox="1">
            <a:spLocks/>
          </p:cNvSpPr>
          <p:nvPr/>
        </p:nvSpPr>
        <p:spPr>
          <a:xfrm>
            <a:off x="1269956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Permutation invariance</a:t>
            </a:r>
            <a:endParaRPr lang="en-US" sz="2000" b="1" dirty="0"/>
          </a:p>
        </p:txBody>
      </p:sp>
      <p:sp>
        <p:nvSpPr>
          <p:cNvPr id="17" name="Inhaltsplatzhalter 7">
            <a:extLst>
              <a:ext uri="{FF2B5EF4-FFF2-40B4-BE49-F238E27FC236}">
                <a16:creationId xmlns:a16="http://schemas.microsoft.com/office/drawing/2014/main" id="{499A7727-4E5B-40C4-BCAA-406A22DE2E23}"/>
              </a:ext>
            </a:extLst>
          </p:cNvPr>
          <p:cNvSpPr txBox="1">
            <a:spLocks/>
          </p:cNvSpPr>
          <p:nvPr/>
        </p:nvSpPr>
        <p:spPr>
          <a:xfrm>
            <a:off x="4487318" y="1194297"/>
            <a:ext cx="3217362" cy="59966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Variable input size</a:t>
            </a:r>
            <a:endParaRPr lang="en-US" sz="2000" b="1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3EBEDB7C-73EF-4AEB-801B-578092338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54782" y="2328683"/>
            <a:ext cx="9482434" cy="2947243"/>
          </a:xfrm>
          <a:prstGeom prst="rect">
            <a:avLst/>
          </a:prstGeom>
        </p:spPr>
      </p:pic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66B3CFAF-2AAE-45A4-A276-1B547DF77600}"/>
              </a:ext>
            </a:extLst>
          </p:cNvPr>
          <p:cNvGrpSpPr/>
          <p:nvPr/>
        </p:nvGrpSpPr>
        <p:grpSpPr>
          <a:xfrm>
            <a:off x="4156046" y="1194297"/>
            <a:ext cx="3352888" cy="599925"/>
            <a:chOff x="4156046" y="1194297"/>
            <a:chExt cx="3352888" cy="599925"/>
          </a:xfrm>
        </p:grpSpPr>
        <p:sp>
          <p:nvSpPr>
            <p:cNvPr id="13" name="Inhaltsplatzhalter 7">
              <a:extLst>
                <a:ext uri="{FF2B5EF4-FFF2-40B4-BE49-F238E27FC236}">
                  <a16:creationId xmlns:a16="http://schemas.microsoft.com/office/drawing/2014/main" id="{1B272EEC-9131-4021-B0E5-C5FC010938F4}"/>
                </a:ext>
              </a:extLst>
            </p:cNvPr>
            <p:cNvSpPr txBox="1">
              <a:spLocks/>
            </p:cNvSpPr>
            <p:nvPr/>
          </p:nvSpPr>
          <p:spPr>
            <a:xfrm>
              <a:off x="4156046" y="1194561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  <p:sp>
          <p:nvSpPr>
            <p:cNvPr id="18" name="Inhaltsplatzhalter 7">
              <a:extLst>
                <a:ext uri="{FF2B5EF4-FFF2-40B4-BE49-F238E27FC236}">
                  <a16:creationId xmlns:a16="http://schemas.microsoft.com/office/drawing/2014/main" id="{FA0227A3-D6AF-4E89-A87E-827D6714B926}"/>
                </a:ext>
              </a:extLst>
            </p:cNvPr>
            <p:cNvSpPr txBox="1">
              <a:spLocks/>
            </p:cNvSpPr>
            <p:nvPr/>
          </p:nvSpPr>
          <p:spPr>
            <a:xfrm>
              <a:off x="7072007" y="1194297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00B050"/>
                  </a:solidFill>
                  <a:latin typeface="Wingdings" panose="05000000000000000000" pitchFamily="2" charset="2"/>
                </a:rPr>
                <a:t>ü</a:t>
              </a:r>
              <a:endParaRPr lang="en-US" sz="2000" b="1" dirty="0">
                <a:solidFill>
                  <a:srgbClr val="00B050"/>
                </a:solidFill>
                <a:latin typeface="Wingdings" panose="05000000000000000000" pitchFamily="2" charset="2"/>
              </a:endParaRPr>
            </a:p>
          </p:txBody>
        </p:sp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35BA8DB0-AB71-4534-99CF-C0F1C3AAF222}"/>
              </a:ext>
            </a:extLst>
          </p:cNvPr>
          <p:cNvGrpSpPr/>
          <p:nvPr/>
        </p:nvGrpSpPr>
        <p:grpSpPr>
          <a:xfrm>
            <a:off x="7917629" y="1107345"/>
            <a:ext cx="3017423" cy="873765"/>
            <a:chOff x="7917629" y="1107345"/>
            <a:chExt cx="3017423" cy="873765"/>
          </a:xfrm>
        </p:grpSpPr>
        <p:sp>
          <p:nvSpPr>
            <p:cNvPr id="21" name="Inhaltsplatzhalter 7">
              <a:extLst>
                <a:ext uri="{FF2B5EF4-FFF2-40B4-BE49-F238E27FC236}">
                  <a16:creationId xmlns:a16="http://schemas.microsoft.com/office/drawing/2014/main" id="{0BBB1941-790C-4AF0-A7DD-D45ECDF87ED9}"/>
                </a:ext>
              </a:extLst>
            </p:cNvPr>
            <p:cNvSpPr txBox="1">
              <a:spLocks/>
            </p:cNvSpPr>
            <p:nvPr/>
          </p:nvSpPr>
          <p:spPr>
            <a:xfrm>
              <a:off x="10491926" y="1194297"/>
              <a:ext cx="436927" cy="599661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de-DE" sz="2000" b="1" dirty="0">
                  <a:solidFill>
                    <a:srgbClr val="C00000"/>
                  </a:solidFill>
                  <a:latin typeface="Roboto Light" panose="020B0604020202020204" charset="0"/>
                  <a:ea typeface="Roboto Light" panose="020B0604020202020204" charset="0"/>
                </a:rPr>
                <a:t>?</a:t>
              </a:r>
              <a:endParaRPr lang="en-US" sz="2000" b="1" dirty="0">
                <a:solidFill>
                  <a:srgbClr val="C00000"/>
                </a:solidFill>
                <a:latin typeface="Roboto Light" panose="020B0604020202020204" charset="0"/>
                <a:ea typeface="Roboto Light" panose="020B0604020202020204" charset="0"/>
              </a:endParaRPr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A4D99857-84F4-4DD5-BF93-B0605C4F2D73}"/>
                </a:ext>
              </a:extLst>
            </p:cNvPr>
            <p:cNvSpPr/>
            <p:nvPr/>
          </p:nvSpPr>
          <p:spPr>
            <a:xfrm>
              <a:off x="7917629" y="1107345"/>
              <a:ext cx="3017423" cy="873765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67952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40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21,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2774280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Questions</a:t>
            </a:r>
            <a:endParaRPr lang="en-US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7A687E-3478-45FF-BE3F-5D1B7EEC5370}" type="datetime4">
              <a:rPr lang="en-US" smtClean="0"/>
              <a:t>April 19,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732A006-E0A2-4C34-9AE4-D110027E5FDD}"/>
              </a:ext>
            </a:extLst>
          </p:cNvPr>
          <p:cNvGrpSpPr/>
          <p:nvPr/>
        </p:nvGrpSpPr>
        <p:grpSpPr>
          <a:xfrm>
            <a:off x="1977457" y="1016024"/>
            <a:ext cx="4400550" cy="2200333"/>
            <a:chOff x="3031659" y="868685"/>
            <a:chExt cx="4400550" cy="2200333"/>
          </a:xfrm>
        </p:grpSpPr>
        <p:sp>
          <p:nvSpPr>
            <p:cNvPr id="11" name="Inhaltsplatzhalter 7">
              <a:extLst>
                <a:ext uri="{FF2B5EF4-FFF2-40B4-BE49-F238E27FC236}">
                  <a16:creationId xmlns:a16="http://schemas.microsoft.com/office/drawing/2014/main" id="{35478ECF-BC7F-4E35-A224-DC9377A7594A}"/>
                </a:ext>
              </a:extLst>
            </p:cNvPr>
            <p:cNvSpPr txBox="1">
              <a:spLocks/>
            </p:cNvSpPr>
            <p:nvPr/>
          </p:nvSpPr>
          <p:spPr>
            <a:xfrm>
              <a:off x="3787051" y="868685"/>
              <a:ext cx="1129295" cy="66278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3200" b="1" dirty="0"/>
                <a:t>LTA</a:t>
              </a:r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FC35C1AE-B054-480D-8D85-3A5C74FC0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31659" y="1154493"/>
              <a:ext cx="4400550" cy="1914525"/>
            </a:xfrm>
            <a:prstGeom prst="rect">
              <a:avLst/>
            </a:prstGeom>
          </p:spPr>
        </p:pic>
      </p:grp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0CAF845F-72F1-4EC8-923F-C0578B77EA13}"/>
              </a:ext>
            </a:extLst>
          </p:cNvPr>
          <p:cNvCxnSpPr>
            <a:cxnSpLocks/>
          </p:cNvCxnSpPr>
          <p:nvPr/>
        </p:nvCxnSpPr>
        <p:spPr>
          <a:xfrm>
            <a:off x="8111282" y="1069596"/>
            <a:ext cx="0" cy="503970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7">
            <a:extLst>
              <a:ext uri="{FF2B5EF4-FFF2-40B4-BE49-F238E27FC236}">
                <a16:creationId xmlns:a16="http://schemas.microsoft.com/office/drawing/2014/main" id="{021D6FC1-90DA-4584-A27B-3E34934B906A}"/>
              </a:ext>
            </a:extLst>
          </p:cNvPr>
          <p:cNvSpPr txBox="1">
            <a:spLocks/>
          </p:cNvSpPr>
          <p:nvPr/>
        </p:nvSpPr>
        <p:spPr>
          <a:xfrm>
            <a:off x="8315087" y="1301832"/>
            <a:ext cx="3618245" cy="468052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What is a general definition of LTA?</a:t>
            </a:r>
          </a:p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How does LTA relate to existing GC/GR methods?</a:t>
            </a:r>
          </a:p>
          <a:p>
            <a:pPr marL="457200" indent="-457200" fontAlgn="auto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Font typeface="Arial" panose="020B0604020202020204" pitchFamily="34" charset="0"/>
              <a:buAutoNum type="arabicPeriod"/>
            </a:pPr>
            <a:r>
              <a:rPr lang="en-US" sz="2000" dirty="0"/>
              <a:t>What are shortcomings of existing GC/GR methods?</a:t>
            </a:r>
            <a:br>
              <a:rPr lang="en-US" sz="2000" dirty="0"/>
            </a:br>
            <a:r>
              <a:rPr lang="en-US" sz="2000" dirty="0"/>
              <a:t>How can they be fixed?</a:t>
            </a:r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B830CFE3-2BD8-40BF-AEFC-4B9EF948EA1A}"/>
              </a:ext>
            </a:extLst>
          </p:cNvPr>
          <p:cNvSpPr/>
          <p:nvPr/>
        </p:nvSpPr>
        <p:spPr>
          <a:xfrm>
            <a:off x="8236408" y="1767984"/>
            <a:ext cx="504056" cy="50405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3A2AAF99-5E24-48B3-BF07-D4E12D2613DC}"/>
              </a:ext>
            </a:extLst>
          </p:cNvPr>
          <p:cNvGrpSpPr/>
          <p:nvPr/>
        </p:nvGrpSpPr>
        <p:grpSpPr>
          <a:xfrm>
            <a:off x="146637" y="3254928"/>
            <a:ext cx="7818025" cy="2977635"/>
            <a:chOff x="146637" y="3254928"/>
            <a:chExt cx="7818025" cy="2977635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20DCE4FF-19C5-4168-879E-3133F101A7FA}"/>
                </a:ext>
              </a:extLst>
            </p:cNvPr>
            <p:cNvGrpSpPr/>
            <p:nvPr/>
          </p:nvGrpSpPr>
          <p:grpSpPr>
            <a:xfrm>
              <a:off x="4543167" y="4217231"/>
              <a:ext cx="3421495" cy="2015332"/>
              <a:chOff x="4731905" y="4041074"/>
              <a:chExt cx="3421495" cy="2015332"/>
            </a:xfrm>
          </p:grpSpPr>
          <p:sp>
            <p:nvSpPr>
              <p:cNvPr id="13" name="Inhaltsplatzhalter 7">
                <a:extLst>
                  <a:ext uri="{FF2B5EF4-FFF2-40B4-BE49-F238E27FC236}">
                    <a16:creationId xmlns:a16="http://schemas.microsoft.com/office/drawing/2014/main" id="{DCAF2207-475B-4EA4-8451-9BEC1303A66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31905" y="5393624"/>
                <a:ext cx="3421495" cy="662782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b="1" dirty="0"/>
                  <a:t>Graph Neural Networks</a:t>
                </a:r>
              </a:p>
            </p:txBody>
          </p:sp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68FD9D38-FB0F-42FA-8C61-E00A0F763F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794827" y="4041074"/>
                <a:ext cx="3295650" cy="1352550"/>
              </a:xfrm>
              <a:prstGeom prst="rect">
                <a:avLst/>
              </a:prstGeom>
            </p:spPr>
          </p:pic>
        </p:grpSp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id="{B3DA5FA3-C035-41CA-86B7-62D5743C61DF}"/>
                </a:ext>
              </a:extLst>
            </p:cNvPr>
            <p:cNvGrpSpPr/>
            <p:nvPr/>
          </p:nvGrpSpPr>
          <p:grpSpPr>
            <a:xfrm>
              <a:off x="146637" y="4217231"/>
              <a:ext cx="4031095" cy="2015332"/>
              <a:chOff x="335375" y="4041074"/>
              <a:chExt cx="4031095" cy="2015332"/>
            </a:xfrm>
          </p:grpSpPr>
          <p:sp>
            <p:nvSpPr>
              <p:cNvPr id="12" name="Inhaltsplatzhalter 7">
                <a:extLst>
                  <a:ext uri="{FF2B5EF4-FFF2-40B4-BE49-F238E27FC236}">
                    <a16:creationId xmlns:a16="http://schemas.microsoft.com/office/drawing/2014/main" id="{13BD8AF7-6B3A-4EDD-A31F-46C1B6F8649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5375" y="5393624"/>
                <a:ext cx="4031095" cy="662782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fontAlgn="auto">
                  <a:lnSpc>
                    <a:spcPct val="100000"/>
                  </a:lnSpc>
                  <a:spcBef>
                    <a:spcPts val="2400"/>
                  </a:spcBef>
                  <a:spcAft>
                    <a:spcPts val="0"/>
                  </a:spcAft>
                  <a:buNone/>
                </a:pPr>
                <a:r>
                  <a:rPr lang="en-US" sz="2400" b="1" dirty="0"/>
                  <a:t>Graph Embeddings &amp; Kernels</a:t>
                </a:r>
              </a:p>
            </p:txBody>
          </p:sp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AEFF10A9-11F7-41C3-B7DC-0F052D3EF5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12597" y="4041074"/>
                <a:ext cx="3676650" cy="1352550"/>
              </a:xfrm>
              <a:prstGeom prst="rect">
                <a:avLst/>
              </a:prstGeom>
            </p:spPr>
          </p:pic>
        </p:grp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C8D365E8-5D47-40F3-83A6-38C07451E8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184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BEE0204E-EBEC-4603-852E-4AE503810B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4169" y="3254928"/>
              <a:ext cx="1331831" cy="96230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3258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uiExpand="1" build="p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LTA: </a:t>
            </a:r>
            <a:r>
              <a:rPr lang="en-US" sz="2800" dirty="0"/>
              <a:t>Decomposition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7D13265-76C8-4839-9CC5-F4553F0B4B9E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CC0044D9-3783-4C20-AF27-FE96639B1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54782" y="1204582"/>
            <a:ext cx="9482434" cy="2947243"/>
          </a:xfrm>
          <a:prstGeom prst="rect">
            <a:avLst/>
          </a:prstGeom>
        </p:spPr>
      </p:pic>
      <p:sp>
        <p:nvSpPr>
          <p:cNvPr id="25" name="Inhaltsplatzhalter 7">
            <a:extLst>
              <a:ext uri="{FF2B5EF4-FFF2-40B4-BE49-F238E27FC236}">
                <a16:creationId xmlns:a16="http://schemas.microsoft.com/office/drawing/2014/main" id="{9A67294D-6C43-4BA7-ADA6-EC6EF79AE9E7}"/>
              </a:ext>
            </a:extLst>
          </p:cNvPr>
          <p:cNvSpPr txBox="1">
            <a:spLocks/>
          </p:cNvSpPr>
          <p:nvPr/>
        </p:nvSpPr>
        <p:spPr>
          <a:xfrm>
            <a:off x="1354782" y="4990636"/>
            <a:ext cx="5582072" cy="6627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Split a graph into a subset of its subgraphs.</a:t>
            </a:r>
            <a:endParaRPr lang="en-US" sz="2000" b="1" dirty="0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31D9D70E-B46A-41DC-91A3-652D6CE2B951}"/>
              </a:ext>
            </a:extLst>
          </p:cNvPr>
          <p:cNvGrpSpPr/>
          <p:nvPr/>
        </p:nvGrpSpPr>
        <p:grpSpPr>
          <a:xfrm>
            <a:off x="2666479" y="4439506"/>
            <a:ext cx="2965073" cy="662782"/>
            <a:chOff x="2294010" y="4040174"/>
            <a:chExt cx="2965073" cy="662782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F7D68AAF-5CE8-442B-82F0-C40D6B6A4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72467" y="4241667"/>
              <a:ext cx="1486616" cy="259797"/>
            </a:xfrm>
            <a:prstGeom prst="rect">
              <a:avLst/>
            </a:prstGeom>
          </p:spPr>
        </p:pic>
        <p:sp>
          <p:nvSpPr>
            <p:cNvPr id="29" name="Inhaltsplatzhalter 7">
              <a:extLst>
                <a:ext uri="{FF2B5EF4-FFF2-40B4-BE49-F238E27FC236}">
                  <a16:creationId xmlns:a16="http://schemas.microsoft.com/office/drawing/2014/main" id="{83DA0FFE-9CE5-42D8-8206-CD298C9ADF26}"/>
                </a:ext>
              </a:extLst>
            </p:cNvPr>
            <p:cNvSpPr txBox="1">
              <a:spLocks/>
            </p:cNvSpPr>
            <p:nvPr/>
          </p:nvSpPr>
          <p:spPr>
            <a:xfrm>
              <a:off x="2294010" y="4040174"/>
              <a:ext cx="1478457" cy="662782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b="1" dirty="0"/>
                <a:t>Required:</a:t>
              </a: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0C2CA6AE-892B-4D6E-AC96-BE9D1B261724}"/>
              </a:ext>
            </a:extLst>
          </p:cNvPr>
          <p:cNvGrpSpPr/>
          <p:nvPr/>
        </p:nvGrpSpPr>
        <p:grpSpPr>
          <a:xfrm>
            <a:off x="5770025" y="1929814"/>
            <a:ext cx="5244720" cy="1271212"/>
            <a:chOff x="5770025" y="1929814"/>
            <a:chExt cx="5244720" cy="1271212"/>
          </a:xfrm>
        </p:grpSpPr>
        <p:sp>
          <p:nvSpPr>
            <p:cNvPr id="32" name="Inhaltsplatzhalter 7">
              <a:extLst>
                <a:ext uri="{FF2B5EF4-FFF2-40B4-BE49-F238E27FC236}">
                  <a16:creationId xmlns:a16="http://schemas.microsoft.com/office/drawing/2014/main" id="{B97A24FC-09C0-4715-AC22-10BE34D21C1F}"/>
                </a:ext>
              </a:extLst>
            </p:cNvPr>
            <p:cNvSpPr txBox="1">
              <a:spLocks/>
            </p:cNvSpPr>
            <p:nvPr/>
          </p:nvSpPr>
          <p:spPr>
            <a:xfrm>
              <a:off x="7432646" y="2161308"/>
              <a:ext cx="3582099" cy="987227"/>
            </a:xfrm>
            <a:prstGeom prst="rect">
              <a:avLst/>
            </a:prstGeom>
          </p:spPr>
          <p:txBody>
            <a:bodyPr anchor="ctr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6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rgbClr val="002060"/>
                  </a:solidFill>
                </a:rPr>
                <a:t>Ideally:</a:t>
              </a:r>
              <a:r>
                <a:rPr lang="en-US" sz="2000" dirty="0">
                  <a:solidFill>
                    <a:srgbClr val="002060"/>
                  </a:solidFill>
                </a:rPr>
                <a:t> </a:t>
              </a:r>
              <a:r>
                <a:rPr lang="en-US" sz="2000" i="1" dirty="0">
                  <a:solidFill>
                    <a:srgbClr val="002060"/>
                  </a:solidFill>
                </a:rPr>
                <a:t>Localized</a:t>
              </a:r>
              <a:r>
                <a:rPr lang="en-US" sz="2000" dirty="0">
                  <a:solidFill>
                    <a:srgbClr val="002060"/>
                  </a:solidFill>
                </a:rPr>
                <a:t>, </a:t>
              </a:r>
              <a:r>
                <a:rPr lang="en-US" sz="2000" i="1" dirty="0">
                  <a:solidFill>
                    <a:srgbClr val="002060"/>
                  </a:solidFill>
                </a:rPr>
                <a:t>interpretable</a:t>
              </a:r>
              <a:r>
                <a:rPr lang="en-US" sz="2000" dirty="0">
                  <a:solidFill>
                    <a:srgbClr val="002060"/>
                  </a:solidFill>
                </a:rPr>
                <a:t> subgraph constituents.</a:t>
              </a:r>
              <a:endParaRPr lang="en-US" sz="2000" b="1" dirty="0">
                <a:solidFill>
                  <a:srgbClr val="002060"/>
                </a:solidFill>
              </a:endParaRPr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67340E0D-BB43-4DA8-9F50-DB5A969FAF75}"/>
                </a:ext>
              </a:extLst>
            </p:cNvPr>
            <p:cNvSpPr/>
            <p:nvPr/>
          </p:nvSpPr>
          <p:spPr>
            <a:xfrm rot="20727829">
              <a:off x="5770025" y="1929814"/>
              <a:ext cx="713153" cy="1271212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8C9D138E-0E67-4209-BF75-CE1EE5506527}"/>
                </a:ext>
              </a:extLst>
            </p:cNvPr>
            <p:cNvCxnSpPr>
              <a:stCxn id="35" idx="6"/>
            </p:cNvCxnSpPr>
            <p:nvPr/>
          </p:nvCxnSpPr>
          <p:spPr>
            <a:xfrm>
              <a:off x="6471764" y="2475922"/>
              <a:ext cx="960882" cy="6045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06534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LTA: </a:t>
            </a:r>
            <a:r>
              <a:rPr lang="en-US" sz="2800" dirty="0"/>
              <a:t>Evaluation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30DF349-95C2-46DE-9950-038CEA89BBBD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CC0044D9-3783-4C20-AF27-FE96639B1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54782" y="1204582"/>
            <a:ext cx="9482434" cy="2947243"/>
          </a:xfrm>
          <a:prstGeom prst="rect">
            <a:avLst/>
          </a:prstGeom>
        </p:spPr>
      </p:pic>
      <p:sp>
        <p:nvSpPr>
          <p:cNvPr id="25" name="Inhaltsplatzhalter 7">
            <a:extLst>
              <a:ext uri="{FF2B5EF4-FFF2-40B4-BE49-F238E27FC236}">
                <a16:creationId xmlns:a16="http://schemas.microsoft.com/office/drawing/2014/main" id="{9A67294D-6C43-4BA7-ADA6-EC6EF79AE9E7}"/>
              </a:ext>
            </a:extLst>
          </p:cNvPr>
          <p:cNvSpPr txBox="1">
            <a:spLocks/>
          </p:cNvSpPr>
          <p:nvPr/>
        </p:nvSpPr>
        <p:spPr>
          <a:xfrm>
            <a:off x="4534204" y="4990636"/>
            <a:ext cx="5582072" cy="6627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dirty="0"/>
              <a:t>Assign a score and weight to each constituent.</a:t>
            </a:r>
            <a:endParaRPr lang="en-US" sz="2000" b="1" dirty="0"/>
          </a:p>
        </p:txBody>
      </p:sp>
      <p:sp>
        <p:nvSpPr>
          <p:cNvPr id="29" name="Inhaltsplatzhalter 7">
            <a:extLst>
              <a:ext uri="{FF2B5EF4-FFF2-40B4-BE49-F238E27FC236}">
                <a16:creationId xmlns:a16="http://schemas.microsoft.com/office/drawing/2014/main" id="{83DA0FFE-9CE5-42D8-8206-CD298C9ADF26}"/>
              </a:ext>
            </a:extLst>
          </p:cNvPr>
          <p:cNvSpPr txBox="1">
            <a:spLocks/>
          </p:cNvSpPr>
          <p:nvPr/>
        </p:nvSpPr>
        <p:spPr>
          <a:xfrm>
            <a:off x="5577458" y="4439506"/>
            <a:ext cx="1478457" cy="6627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b="1" dirty="0"/>
              <a:t>Required: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1CCEAB2D-219C-445B-9C6F-C9D85E3BB5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354782" y="1204581"/>
            <a:ext cx="9482434" cy="294724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7F20890-42AA-462C-92D3-7F776EF5AF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55915" y="4645878"/>
            <a:ext cx="1823803" cy="250037"/>
          </a:xfrm>
          <a:prstGeom prst="rect">
            <a:avLst/>
          </a:prstGeom>
        </p:spPr>
      </p:pic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1575049A-89FA-43D3-97C2-D3A3E1056F2A}"/>
              </a:ext>
            </a:extLst>
          </p:cNvPr>
          <p:cNvGrpSpPr/>
          <p:nvPr/>
        </p:nvGrpSpPr>
        <p:grpSpPr>
          <a:xfrm>
            <a:off x="8899890" y="1628732"/>
            <a:ext cx="3159288" cy="2418954"/>
            <a:chOff x="7280048" y="1313539"/>
            <a:chExt cx="3159288" cy="2418954"/>
          </a:xfrm>
        </p:grpSpPr>
        <p:sp>
          <p:nvSpPr>
            <p:cNvPr id="20" name="Inhaltsplatzhalter 7">
              <a:extLst>
                <a:ext uri="{FF2B5EF4-FFF2-40B4-BE49-F238E27FC236}">
                  <a16:creationId xmlns:a16="http://schemas.microsoft.com/office/drawing/2014/main" id="{6F6B979B-F632-41B1-8524-97F65CA15D06}"/>
                </a:ext>
              </a:extLst>
            </p:cNvPr>
            <p:cNvSpPr txBox="1">
              <a:spLocks/>
            </p:cNvSpPr>
            <p:nvPr/>
          </p:nvSpPr>
          <p:spPr>
            <a:xfrm>
              <a:off x="7965351" y="1997724"/>
              <a:ext cx="2473985" cy="987227"/>
            </a:xfrm>
            <a:prstGeom prst="rect">
              <a:avLst/>
            </a:prstGeom>
          </p:spPr>
          <p:txBody>
            <a:bodyPr anchor="ctr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6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2060"/>
                  </a:solidFill>
                </a:rPr>
                <a:t>Importance for the composition score.</a:t>
              </a: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1B2074D6-8FB3-48D3-88BA-5A58585BE927}"/>
                </a:ext>
              </a:extLst>
            </p:cNvPr>
            <p:cNvSpPr/>
            <p:nvPr/>
          </p:nvSpPr>
          <p:spPr>
            <a:xfrm>
              <a:off x="7280048" y="1313539"/>
              <a:ext cx="730675" cy="2418954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4089244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LTA: </a:t>
            </a:r>
            <a:r>
              <a:rPr lang="en-US" sz="2800" dirty="0"/>
              <a:t>Aggregation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7F7D5A7-3C53-4743-BB5A-ACD4681F2A20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99CA98B2-5524-47C8-96D8-89D4FB88E80D}"/>
              </a:ext>
            </a:extLst>
          </p:cNvPr>
          <p:cNvGrpSpPr/>
          <p:nvPr/>
        </p:nvGrpSpPr>
        <p:grpSpPr>
          <a:xfrm>
            <a:off x="1354782" y="1204580"/>
            <a:ext cx="9482434" cy="2947245"/>
            <a:chOff x="1354782" y="1204580"/>
            <a:chExt cx="9482434" cy="2947245"/>
          </a:xfrm>
        </p:grpSpPr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CC0044D9-3783-4C20-AF27-FE96639B1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1354782" y="1204582"/>
              <a:ext cx="9482434" cy="2947243"/>
            </a:xfrm>
            <a:prstGeom prst="rect">
              <a:avLst/>
            </a:prstGeom>
          </p:spPr>
        </p:pic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1CCEAB2D-219C-445B-9C6F-C9D85E3BB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1354782" y="1204581"/>
              <a:ext cx="9482434" cy="2947243"/>
            </a:xfrm>
            <a:prstGeom prst="rect">
              <a:avLst/>
            </a:prstGeom>
          </p:spPr>
        </p:pic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353B970F-D840-457B-B504-1E25EE20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1354782" y="1204580"/>
              <a:ext cx="9482434" cy="2947243"/>
            </a:xfrm>
            <a:prstGeom prst="rect">
              <a:avLst/>
            </a:prstGeom>
          </p:spPr>
        </p:pic>
      </p:grpSp>
      <p:pic>
        <p:nvPicPr>
          <p:cNvPr id="44" name="Grafik 43">
            <a:extLst>
              <a:ext uri="{FF2B5EF4-FFF2-40B4-BE49-F238E27FC236}">
                <a16:creationId xmlns:a16="http://schemas.microsoft.com/office/drawing/2014/main" id="{70260FFE-F218-4F9C-A75C-799D7BB1F8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354782" y="1204578"/>
            <a:ext cx="9482434" cy="2947243"/>
          </a:xfrm>
          <a:prstGeom prst="rect">
            <a:avLst/>
          </a:prstGeom>
        </p:spPr>
      </p:pic>
      <p:pic>
        <p:nvPicPr>
          <p:cNvPr id="46" name="Grafik 45">
            <a:extLst>
              <a:ext uri="{FF2B5EF4-FFF2-40B4-BE49-F238E27FC236}">
                <a16:creationId xmlns:a16="http://schemas.microsoft.com/office/drawing/2014/main" id="{367E7390-60CA-4F76-B9BB-E0D76C8623A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1354782" y="1204576"/>
            <a:ext cx="9033940" cy="294724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D8A8949E-540E-43FD-A27B-9B1002CAB398}"/>
              </a:ext>
            </a:extLst>
          </p:cNvPr>
          <p:cNvSpPr/>
          <p:nvPr/>
        </p:nvSpPr>
        <p:spPr>
          <a:xfrm>
            <a:off x="9570238" y="2432848"/>
            <a:ext cx="467189" cy="490698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0" name="Freihandform: Form 49">
            <a:extLst>
              <a:ext uri="{FF2B5EF4-FFF2-40B4-BE49-F238E27FC236}">
                <a16:creationId xmlns:a16="http://schemas.microsoft.com/office/drawing/2014/main" id="{05CA01EF-B990-4D1C-8394-CE1DF14B174D}"/>
              </a:ext>
            </a:extLst>
          </p:cNvPr>
          <p:cNvSpPr/>
          <p:nvPr/>
        </p:nvSpPr>
        <p:spPr>
          <a:xfrm>
            <a:off x="9121744" y="2923562"/>
            <a:ext cx="693374" cy="2677049"/>
          </a:xfrm>
          <a:custGeom>
            <a:avLst/>
            <a:gdLst>
              <a:gd name="connsiteX0" fmla="*/ 1023457 w 1023457"/>
              <a:gd name="connsiteY0" fmla="*/ 0 h 1933663"/>
              <a:gd name="connsiteX1" fmla="*/ 1023457 w 1023457"/>
              <a:gd name="connsiteY1" fmla="*/ 0 h 1933663"/>
              <a:gd name="connsiteX2" fmla="*/ 1023457 w 1023457"/>
              <a:gd name="connsiteY2" fmla="*/ 1933663 h 1933663"/>
              <a:gd name="connsiteX3" fmla="*/ 0 w 1023457"/>
              <a:gd name="connsiteY3" fmla="*/ 1933663 h 1933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3457" h="1933663">
                <a:moveTo>
                  <a:pt x="1023457" y="0"/>
                </a:moveTo>
                <a:lnTo>
                  <a:pt x="1023457" y="0"/>
                </a:lnTo>
                <a:lnTo>
                  <a:pt x="1023457" y="1933663"/>
                </a:lnTo>
                <a:lnTo>
                  <a:pt x="0" y="1933663"/>
                </a:lnTo>
              </a:path>
            </a:pathLst>
          </a:custGeom>
          <a:noFill/>
          <a:ln w="19050">
            <a:solidFill>
              <a:srgbClr val="B00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Freihandform: Form 47">
            <a:extLst>
              <a:ext uri="{FF2B5EF4-FFF2-40B4-BE49-F238E27FC236}">
                <a16:creationId xmlns:a16="http://schemas.microsoft.com/office/drawing/2014/main" id="{368957C7-FCDC-495C-92DA-F918D539F3EF}"/>
              </a:ext>
            </a:extLst>
          </p:cNvPr>
          <p:cNvSpPr/>
          <p:nvPr/>
        </p:nvSpPr>
        <p:spPr>
          <a:xfrm>
            <a:off x="9121745" y="2923562"/>
            <a:ext cx="693374" cy="1983997"/>
          </a:xfrm>
          <a:custGeom>
            <a:avLst/>
            <a:gdLst>
              <a:gd name="connsiteX0" fmla="*/ 1023457 w 1023457"/>
              <a:gd name="connsiteY0" fmla="*/ 0 h 1933663"/>
              <a:gd name="connsiteX1" fmla="*/ 1023457 w 1023457"/>
              <a:gd name="connsiteY1" fmla="*/ 0 h 1933663"/>
              <a:gd name="connsiteX2" fmla="*/ 1023457 w 1023457"/>
              <a:gd name="connsiteY2" fmla="*/ 1933663 h 1933663"/>
              <a:gd name="connsiteX3" fmla="*/ 0 w 1023457"/>
              <a:gd name="connsiteY3" fmla="*/ 1933663 h 1933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3457" h="1933663">
                <a:moveTo>
                  <a:pt x="1023457" y="0"/>
                </a:moveTo>
                <a:lnTo>
                  <a:pt x="1023457" y="0"/>
                </a:lnTo>
                <a:lnTo>
                  <a:pt x="1023457" y="1933663"/>
                </a:lnTo>
                <a:lnTo>
                  <a:pt x="0" y="1933663"/>
                </a:lnTo>
              </a:path>
            </a:pathLst>
          </a:custGeom>
          <a:noFill/>
          <a:ln w="19050">
            <a:solidFill>
              <a:srgbClr val="B00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D6116CC0-98C5-45B1-822B-69E700637893}"/>
              </a:ext>
            </a:extLst>
          </p:cNvPr>
          <p:cNvGrpSpPr/>
          <p:nvPr/>
        </p:nvGrpSpPr>
        <p:grpSpPr>
          <a:xfrm>
            <a:off x="314586" y="4544821"/>
            <a:ext cx="8732236" cy="1197918"/>
            <a:chOff x="314586" y="4544821"/>
            <a:chExt cx="8732236" cy="1197918"/>
          </a:xfrm>
        </p:grpSpPr>
        <p:pic>
          <p:nvPicPr>
            <p:cNvPr id="43" name="Grafik 42">
              <a:extLst>
                <a:ext uri="{FF2B5EF4-FFF2-40B4-BE49-F238E27FC236}">
                  <a16:creationId xmlns:a16="http://schemas.microsoft.com/office/drawing/2014/main" id="{C63A71D3-E622-4D81-9948-FC3D8C61A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826402" y="4765433"/>
              <a:ext cx="6220420" cy="977306"/>
            </a:xfrm>
            <a:prstGeom prst="rect">
              <a:avLst/>
            </a:prstGeom>
          </p:spPr>
        </p:pic>
        <p:sp>
          <p:nvSpPr>
            <p:cNvPr id="51" name="Inhaltsplatzhalter 7">
              <a:extLst>
                <a:ext uri="{FF2B5EF4-FFF2-40B4-BE49-F238E27FC236}">
                  <a16:creationId xmlns:a16="http://schemas.microsoft.com/office/drawing/2014/main" id="{B96FDA72-6C96-457F-AE05-E47F61BD52CC}"/>
                </a:ext>
              </a:extLst>
            </p:cNvPr>
            <p:cNvSpPr txBox="1">
              <a:spLocks/>
            </p:cNvSpPr>
            <p:nvPr/>
          </p:nvSpPr>
          <p:spPr>
            <a:xfrm>
              <a:off x="314586" y="4544821"/>
              <a:ext cx="2428613" cy="662782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b="1" dirty="0"/>
                <a:t>Idempotency:</a:t>
              </a:r>
            </a:p>
          </p:txBody>
        </p:sp>
      </p:grpSp>
      <p:sp>
        <p:nvSpPr>
          <p:cNvPr id="52" name="Inhaltsplatzhalter 7">
            <a:extLst>
              <a:ext uri="{FF2B5EF4-FFF2-40B4-BE49-F238E27FC236}">
                <a16:creationId xmlns:a16="http://schemas.microsoft.com/office/drawing/2014/main" id="{8DFEA686-B822-47E6-8C6B-C50027FCB781}"/>
              </a:ext>
            </a:extLst>
          </p:cNvPr>
          <p:cNvSpPr txBox="1">
            <a:spLocks/>
          </p:cNvSpPr>
          <p:nvPr/>
        </p:nvSpPr>
        <p:spPr>
          <a:xfrm>
            <a:off x="314585" y="5278903"/>
            <a:ext cx="2428613" cy="6627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auto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2000" b="1" dirty="0"/>
              <a:t>Zero invariance: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14B0CC80-8415-4F45-9A8E-37C50B663CD3}"/>
              </a:ext>
            </a:extLst>
          </p:cNvPr>
          <p:cNvSpPr/>
          <p:nvPr/>
        </p:nvSpPr>
        <p:spPr>
          <a:xfrm>
            <a:off x="725648" y="5254086"/>
            <a:ext cx="8396095" cy="6167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791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50" grpId="0" animBg="1"/>
      <p:bldP spid="48" grpId="0" animBg="1"/>
      <p:bldP spid="48" grpId="1" animBg="1"/>
      <p:bldP spid="5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FFD85-9ECB-43AD-A5A9-1E845E32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LTA: </a:t>
            </a:r>
            <a:r>
              <a:rPr lang="en-US" sz="2800" dirty="0"/>
              <a:t>Formulations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A3E377-2D44-4492-89E5-28D1334E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62C93-2A9A-4811-B406-3D4DB30BF9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7FC291-FBAC-4F28-B0CE-3289A37DBBF4}" type="datetime4">
              <a:rPr lang="en-US" smtClean="0"/>
              <a:t>April 18, 2020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776A3-0E10-4A7C-A4A4-D2611C7BC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Learning to Aggregate on Structured Data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CC0044D9-3783-4C20-AF27-FE96639B1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54782" y="1204582"/>
            <a:ext cx="9482434" cy="294724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1CCEAB2D-219C-445B-9C6F-C9D85E3BB5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354782" y="1204581"/>
            <a:ext cx="9482434" cy="294724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1E0CADD2-043F-4CD7-8FF7-ACF496918D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354782" y="1204581"/>
            <a:ext cx="9482434" cy="2947243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FC2C6846-2A4C-4934-9212-03A00CBC4A51}"/>
              </a:ext>
            </a:extLst>
          </p:cNvPr>
          <p:cNvGrpSpPr/>
          <p:nvPr/>
        </p:nvGrpSpPr>
        <p:grpSpPr>
          <a:xfrm>
            <a:off x="3304963" y="5049479"/>
            <a:ext cx="5582072" cy="1052740"/>
            <a:chOff x="3518128" y="4822986"/>
            <a:chExt cx="5582072" cy="1052740"/>
          </a:xfrm>
        </p:grpSpPr>
        <p:sp>
          <p:nvSpPr>
            <p:cNvPr id="25" name="Inhaltsplatzhalter 7">
              <a:extLst>
                <a:ext uri="{FF2B5EF4-FFF2-40B4-BE49-F238E27FC236}">
                  <a16:creationId xmlns:a16="http://schemas.microsoft.com/office/drawing/2014/main" id="{9A67294D-6C43-4BA7-ADA6-EC6EF79AE9E7}"/>
                </a:ext>
              </a:extLst>
            </p:cNvPr>
            <p:cNvSpPr txBox="1">
              <a:spLocks/>
            </p:cNvSpPr>
            <p:nvPr/>
          </p:nvSpPr>
          <p:spPr>
            <a:xfrm>
              <a:off x="3518128" y="5212944"/>
              <a:ext cx="5582072" cy="662782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/>
                <a:t>LTA Formulation</a:t>
              </a:r>
              <a:endParaRPr lang="en-US" sz="2000" b="1" dirty="0"/>
            </a:p>
          </p:txBody>
        </p:sp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59692759-39CA-465C-9E09-249588BC3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139048" y="4822986"/>
              <a:ext cx="4340233" cy="335297"/>
            </a:xfrm>
            <a:prstGeom prst="rect">
              <a:avLst/>
            </a:prstGeom>
          </p:spPr>
        </p:pic>
      </p:grpSp>
      <p:pic>
        <p:nvPicPr>
          <p:cNvPr id="19" name="Grafik 18">
            <a:extLst>
              <a:ext uri="{FF2B5EF4-FFF2-40B4-BE49-F238E27FC236}">
                <a16:creationId xmlns:a16="http://schemas.microsoft.com/office/drawing/2014/main" id="{4FD05C30-7D79-4CC5-848F-5727FCE4B8C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1354782" y="1204581"/>
            <a:ext cx="9482434" cy="2947243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86AD7EAA-DFF8-4F0A-A4A9-C5740A7BA42C}"/>
              </a:ext>
            </a:extLst>
          </p:cNvPr>
          <p:cNvGrpSpPr/>
          <p:nvPr/>
        </p:nvGrpSpPr>
        <p:grpSpPr>
          <a:xfrm>
            <a:off x="2573005" y="2390879"/>
            <a:ext cx="2989903" cy="2016831"/>
            <a:chOff x="2573005" y="2390879"/>
            <a:chExt cx="2989903" cy="2016831"/>
          </a:xfrm>
        </p:grpSpPr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0CED3991-98D6-48EE-A53F-BE252E170F4B}"/>
                </a:ext>
              </a:extLst>
            </p:cNvPr>
            <p:cNvSpPr/>
            <p:nvPr/>
          </p:nvSpPr>
          <p:spPr>
            <a:xfrm>
              <a:off x="3821781" y="2390879"/>
              <a:ext cx="467189" cy="490698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74541D0-24B8-4DC5-B87F-008FCC237546}"/>
                </a:ext>
              </a:extLst>
            </p:cNvPr>
            <p:cNvCxnSpPr>
              <a:cxnSpLocks/>
              <a:stCxn id="22" idx="4"/>
              <a:endCxn id="26" idx="0"/>
            </p:cNvCxnSpPr>
            <p:nvPr/>
          </p:nvCxnSpPr>
          <p:spPr>
            <a:xfrm>
              <a:off x="4055376" y="2881577"/>
              <a:ext cx="12581" cy="989986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Inhaltsplatzhalter 7">
              <a:extLst>
                <a:ext uri="{FF2B5EF4-FFF2-40B4-BE49-F238E27FC236}">
                  <a16:creationId xmlns:a16="http://schemas.microsoft.com/office/drawing/2014/main" id="{4934A06B-9F98-4BAA-B561-797D101F11D3}"/>
                </a:ext>
              </a:extLst>
            </p:cNvPr>
            <p:cNvSpPr txBox="1">
              <a:spLocks/>
            </p:cNvSpPr>
            <p:nvPr/>
          </p:nvSpPr>
          <p:spPr>
            <a:xfrm>
              <a:off x="2573005" y="3871563"/>
              <a:ext cx="2989903" cy="536147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rgbClr val="002060"/>
                  </a:solidFill>
                </a:rPr>
                <a:t>Trivial decomposition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297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DISPLAYSOURCE" val="\documentclass{article}\pagestyle{empty}&#10;\begin{document}&#10;&#10;\end{document}&#10;"/>
  <p:tag name="EMBEDFONTS" val="1"/>
  <p:tag name="FIRSTEYKE@C02FM41ADH2T3PP7" val="4272"/>
  <p:tag name="FIRSTKARLSON@C02GQ2SBDV7T3PP7" val="5639"/>
</p:tagLst>
</file>

<file path=ppt/theme/theme1.xml><?xml version="1.0" encoding="utf-8"?>
<a:theme xmlns:a="http://schemas.openxmlformats.org/drawingml/2006/main" name="concept">
  <a:themeElements>
    <a:clrScheme name="Uni Farben">
      <a:dk1>
        <a:srgbClr val="00205B"/>
      </a:dk1>
      <a:lt1>
        <a:srgbClr val="FFFFFF"/>
      </a:lt1>
      <a:dk2>
        <a:srgbClr val="00205B"/>
      </a:dk2>
      <a:lt2>
        <a:srgbClr val="C7C9C7"/>
      </a:lt2>
      <a:accent1>
        <a:srgbClr val="56A3E0"/>
      </a:accent1>
      <a:accent2>
        <a:srgbClr val="FF8200"/>
      </a:accent2>
      <a:accent3>
        <a:srgbClr val="C63527"/>
      </a:accent3>
      <a:accent4>
        <a:srgbClr val="FFC600"/>
      </a:accent4>
      <a:accent5>
        <a:srgbClr val="84BD00"/>
      </a:accent5>
      <a:accent6>
        <a:srgbClr val="8A1B61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concept</Template>
  <TotalTime>0</TotalTime>
  <Words>1205</Words>
  <Application>Microsoft Office PowerPoint</Application>
  <PresentationFormat>Breitbild</PresentationFormat>
  <Paragraphs>344</Paragraphs>
  <Slides>40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40</vt:i4>
      </vt:variant>
    </vt:vector>
  </HeadingPairs>
  <TitlesOfParts>
    <vt:vector size="47" baseType="lpstr">
      <vt:lpstr>Roboto Light</vt:lpstr>
      <vt:lpstr>Century Gothic</vt:lpstr>
      <vt:lpstr>Cambria Math</vt:lpstr>
      <vt:lpstr>Arial</vt:lpstr>
      <vt:lpstr>Wingdings</vt:lpstr>
      <vt:lpstr>Calibri</vt:lpstr>
      <vt:lpstr>concept</vt:lpstr>
      <vt:lpstr>Learning to Aggregate on Structured Data</vt:lpstr>
      <vt:lpstr>Learning to Aggregate on Unstructured Data</vt:lpstr>
      <vt:lpstr>Learning to Aggregate on Structured Data</vt:lpstr>
      <vt:lpstr>Graph Classification &amp; Regression (GC/GR)</vt:lpstr>
      <vt:lpstr>Research Questions</vt:lpstr>
      <vt:lpstr>Definition of LTA: Decomposition</vt:lpstr>
      <vt:lpstr>Definition of LTA: Evaluation</vt:lpstr>
      <vt:lpstr>Definition of LTA: Aggregation</vt:lpstr>
      <vt:lpstr>Definition of LTA: Formulations</vt:lpstr>
      <vt:lpstr>Definition of LTA: LTA vs non-LTA</vt:lpstr>
      <vt:lpstr>Research Questions</vt:lpstr>
      <vt:lpstr>Existing GC/GR Approaches</vt:lpstr>
      <vt:lpstr>1-Dimensional Weisfeiler-Lehman Colorings</vt:lpstr>
      <vt:lpstr>1-Dimensional Weisfeiler-Lehman Colorings</vt:lpstr>
      <vt:lpstr>1-Dimensional Weisfeiler-Lehman Colorings</vt:lpstr>
      <vt:lpstr>k-Dimensional Weisfeiler-Lehman Colorings</vt:lpstr>
      <vt:lpstr>2-Dimensional Weisfeiler-Lehman Colorings</vt:lpstr>
      <vt:lpstr>2-Dimensional Weisfeiler-Lehman Colorings</vt:lpstr>
      <vt:lpstr>LTA Formulation of Existing GC/GR Approaches</vt:lpstr>
      <vt:lpstr>LTA Formulation of Graph Embeddings &amp; Kernels</vt:lpstr>
      <vt:lpstr>WL Subtree Kernel</vt:lpstr>
      <vt:lpstr>WL Subtree Kernel</vt:lpstr>
      <vt:lpstr>WL Subtree Kernel</vt:lpstr>
      <vt:lpstr>WL Subtree Kernel</vt:lpstr>
      <vt:lpstr>LTA Formulation of Graph Embeddings &amp; Kernels</vt:lpstr>
      <vt:lpstr>LTA Formulation of G​raph Embeddings &amp; Kernels</vt:lpstr>
      <vt:lpstr>Research Questions</vt:lpstr>
      <vt:lpstr>LTA Formulation of Graph Neural Networks</vt:lpstr>
      <vt:lpstr>LTA Formulation of Graph Neural Networks</vt:lpstr>
      <vt:lpstr>Research Questions</vt:lpstr>
      <vt:lpstr>Shortcomings of Existing GC/GR Methods</vt:lpstr>
      <vt:lpstr>Learning Subtree Constituents</vt:lpstr>
      <vt:lpstr>Learning Subtree Constituents</vt:lpstr>
      <vt:lpstr>A 2-WL Inspired Convolution Operator</vt:lpstr>
      <vt:lpstr>A 2-WL Inspired Convolution Operator</vt:lpstr>
      <vt:lpstr>A 2-WL Inspired Convolution Operator</vt:lpstr>
      <vt:lpstr>A 2-WL Inspired Convolution Operator</vt:lpstr>
      <vt:lpstr>A 2-WL Inspired Convolution Operator</vt:lpstr>
      <vt:lpstr>Research Questions</vt:lpstr>
      <vt:lpstr>Evaluation</vt:lpstr>
    </vt:vector>
  </TitlesOfParts>
  <Company>Atos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Probabilistische Online-Wissensgraphkonstruktion aus natürlicher Sprache</dc:title>
  <dc:creator>Clemens Damke</dc:creator>
  <cp:lastModifiedBy>Clemens Damke</cp:lastModifiedBy>
  <cp:revision>194</cp:revision>
  <dcterms:created xsi:type="dcterms:W3CDTF">2017-10-24T09:36:18Z</dcterms:created>
  <dcterms:modified xsi:type="dcterms:W3CDTF">2020-04-21T20:29:59Z</dcterms:modified>
</cp:coreProperties>
</file>

<file path=docProps/thumbnail.jpeg>
</file>